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99"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F42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 d="1"/>
        <a:sy n="1" d="1"/>
      </p:scale>
      <p:origin x="0" y="0"/>
    </p:cViewPr>
  </p:notesTextViewPr>
  <p:notesViewPr>
    <p:cSldViewPr>
      <p:cViewPr varScale="1">
        <p:scale>
          <a:sx n="52" d="100"/>
          <a:sy n="52" d="100"/>
        </p:scale>
        <p:origin x="-2844"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597E910-79B2-4618-A57C-F407AB833CAC}" type="datetimeFigureOut">
              <a:rPr lang="en-GB"/>
              <a:pPr>
                <a:defRPr/>
              </a:pPr>
              <a:t>15/12/2015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A7E8F4F-F59B-4B84-ABD9-0C8F0E5A2A7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8F4F-F59B-4B84-ABD9-0C8F0E5A2A75}"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In addition the Corps provided for the carriage of Infantry, tanks and heavy bridging equipment.  All personnel of the ASC were trained to fight as infantry and were responsible for their own defence. (As a matter of interest many elements of the RASC were re-mustered as the Royal Corps of Transport, or RCT, after an Army re-organisation in 1965).  Victor was already a motorised vehicle driver, as mentioned earlier, as I believe from his service number prefix, ‘M’, that he was a mechanical transport driver as opposed to operating horse transport.               </a:t>
            </a:r>
          </a:p>
          <a:p>
            <a:pPr>
              <a:spcBef>
                <a:spcPct val="0"/>
              </a:spcBef>
            </a:pPr>
            <a:r>
              <a:rPr lang="en-GB" smtClean="0"/>
              <a:t>Early in his time with the ASC, and thereafter for the remainder of his service, he was attached to the 185</a:t>
            </a:r>
            <a:r>
              <a:rPr lang="en-GB" baseline="30000" smtClean="0"/>
              <a:t>th</a:t>
            </a:r>
            <a:r>
              <a:rPr lang="en-GB" smtClean="0"/>
              <a:t> Tunnelling Company of the Royal Engineers as a driver of a motorised vehicle. </a:t>
            </a:r>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3ABAE6-9D70-4085-8FC5-37698FF1CF44}" type="slidenum">
              <a:rPr lang="en-GB"/>
              <a:pPr fontAlgn="base">
                <a:spcBef>
                  <a:spcPct val="0"/>
                </a:spcBef>
                <a:spcAft>
                  <a:spcPct val="0"/>
                </a:spcAft>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Because Tunnellers were considered to be particularly valuable troops, Tunnelling Companies were lucky enough to have motor Lorries and a box car for the officers, that all came with their own ASC drivers.</a:t>
            </a:r>
          </a:p>
          <a:p>
            <a:pPr>
              <a:spcBef>
                <a:spcPct val="0"/>
              </a:spcBef>
            </a:pPr>
            <a:r>
              <a:rPr lang="en-GB" smtClean="0"/>
              <a:t>As I mentioned earlier, the siege conditions that had developed in late 1914 meant that both sides needed a method of breaking through the enemy’s defensive entrenched positions.  It was not long before the ancient art of mining under the enemy lines was remembered, placing explosives in those mines and blowing them up.  As a tragic example, on 20</a:t>
            </a:r>
            <a:r>
              <a:rPr lang="en-GB" baseline="30000" smtClean="0"/>
              <a:t>th</a:t>
            </a:r>
            <a:r>
              <a:rPr lang="en-GB" smtClean="0"/>
              <a:t> December 1914 ten small mines packed with explosives had been driven under the British positions and blown - causing 800 men of the Indian Corps to be lost during an infantry attack.  By January 1915 it was evident that the Germans were beginning to mine on an organised system and this had to be countered. </a:t>
            </a: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C1CF66-216B-45B8-AA43-4EF0ED7B49A8}" type="slidenum">
              <a:rPr lang="en-GB"/>
              <a:pPr fontAlgn="base">
                <a:spcBef>
                  <a:spcPct val="0"/>
                </a:spcBef>
                <a:spcAft>
                  <a:spcPct val="0"/>
                </a:spcAft>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The British response was the rapid formation of specialist units, an initiative by Major Sir John Norton-Griffiths RE, a respected MP, within the Corps of Royal Engineers to carry out mining, or tunnelling, and demolition duties.  (This picture shows him standing alongside his wife’s 2-ton Rolls-Royce, c/w driver, which he took to war.)  Most of the initial input of soldiers to these units, had previous mining skills, such as those employed on the London Underground or coal mining before the War, and were drawn from within the existing ranks of the Royal Engineers as well as the rest of the Army.</a:t>
            </a: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3C3012-CE64-482F-89C5-86D5F0B0705E}" type="slidenum">
              <a:rPr lang="en-GB"/>
              <a:pPr fontAlgn="base">
                <a:spcBef>
                  <a:spcPct val="0"/>
                </a:spcBef>
                <a:spcAft>
                  <a:spcPct val="0"/>
                </a:spcAft>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On 17</a:t>
            </a:r>
            <a:r>
              <a:rPr lang="en-GB" baseline="30000" smtClean="0"/>
              <a:t>th</a:t>
            </a:r>
            <a:r>
              <a:rPr lang="en-GB" smtClean="0"/>
              <a:t> February 1915 the first British mine was blown at the infamous ‘Hill 60’ by Royal Engineer, or Sapper, troops.  Such was the need to counter the German ‘underground offensive’ that by early 1916 over 26 tunnelling Companies had been raised. </a:t>
            </a: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4B3109-27A8-490C-AE96-A79B3DA89E39}" type="slidenum">
              <a:rPr lang="en-GB"/>
              <a:pPr fontAlgn="base">
                <a:spcBef>
                  <a:spcPct val="0"/>
                </a:spcBef>
                <a:spcAft>
                  <a:spcPct val="0"/>
                </a:spcAft>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It is not certain when Private Victor Cook joined the 185</a:t>
            </a:r>
            <a:r>
              <a:rPr lang="en-GB" baseline="30000" smtClean="0"/>
              <a:t>th</a:t>
            </a:r>
            <a:r>
              <a:rPr lang="en-GB" smtClean="0"/>
              <a:t> Tunnelling Company but it was almost certainly at the time that the unit was formed in Rouen in October 1915 under the command of the British General Headquarters.  It then moved immediately to the Somme area, </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73C13F-CDC7-4C1A-8AE7-054FB0B9C480}" type="slidenum">
              <a:rPr lang="en-GB"/>
              <a:pPr fontAlgn="base">
                <a:spcBef>
                  <a:spcPct val="0"/>
                </a:spcBef>
                <a:spcAft>
                  <a:spcPct val="0"/>
                </a:spcAft>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GB" dirty="0" smtClean="0"/>
              <a:t>for tunnelling works at la </a:t>
            </a:r>
            <a:r>
              <a:rPr lang="en-GB" dirty="0" err="1" smtClean="0"/>
              <a:t>Boisselle</a:t>
            </a:r>
            <a:r>
              <a:rPr lang="en-GB" dirty="0" smtClean="0"/>
              <a:t> along with the 175</a:t>
            </a:r>
            <a:r>
              <a:rPr lang="en-GB" baseline="30000" dirty="0" smtClean="0"/>
              <a:t>th</a:t>
            </a:r>
            <a:r>
              <a:rPr lang="en-GB" dirty="0" smtClean="0"/>
              <a:t> Tunnelling Company. The company then moved to the Labyrinth sector near </a:t>
            </a:r>
            <a:r>
              <a:rPr lang="en-GB" dirty="0" err="1" smtClean="0"/>
              <a:t>Vimy</a:t>
            </a:r>
            <a:r>
              <a:rPr lang="en-GB" dirty="0" smtClean="0"/>
              <a:t> in March 1917. Here, as in other areas, the company were constantly under attack from their German counterparts whilst tunnelling.  In one major incident on the </a:t>
            </a:r>
            <a:r>
              <a:rPr lang="en-GB" dirty="0" err="1" smtClean="0"/>
              <a:t>Vimy</a:t>
            </a:r>
            <a:r>
              <a:rPr lang="en-GB" dirty="0" smtClean="0"/>
              <a:t> Ridge, their company Commander, Captain T E Richardson RE, Lt. A J Latham and 16 Sapper </a:t>
            </a:r>
            <a:r>
              <a:rPr lang="en-GB" dirty="0" err="1" smtClean="0"/>
              <a:t>Tunnellers</a:t>
            </a:r>
            <a:r>
              <a:rPr lang="en-GB" dirty="0" smtClean="0"/>
              <a:t> were instantly killed by a German </a:t>
            </a:r>
            <a:r>
              <a:rPr lang="en-GB" dirty="0" err="1" smtClean="0"/>
              <a:t>Camourflet</a:t>
            </a:r>
            <a:r>
              <a:rPr lang="en-GB" dirty="0" smtClean="0"/>
              <a:t> (an underground pipe-like explosive device).  The resulting explosion also caused the gassing of Lt. S Hill and a further 2 Sappers by carbon monoxide poisoning.  </a:t>
            </a:r>
          </a:p>
          <a:p>
            <a:pPr fontAlgn="auto">
              <a:spcBef>
                <a:spcPts val="0"/>
              </a:spcBef>
              <a:spcAft>
                <a:spcPts val="0"/>
              </a:spcAft>
              <a:defRPr/>
            </a:pPr>
            <a:r>
              <a:rPr lang="en-GB" dirty="0" smtClean="0"/>
              <a:t>The company then dug subways near </a:t>
            </a:r>
            <a:r>
              <a:rPr lang="en-GB" dirty="0" err="1" smtClean="0"/>
              <a:t>Neuville</a:t>
            </a:r>
            <a:r>
              <a:rPr lang="en-GB" dirty="0" smtClean="0"/>
              <a:t> St </a:t>
            </a:r>
            <a:r>
              <a:rPr lang="en-GB" dirty="0" err="1" smtClean="0"/>
              <a:t>Vaast</a:t>
            </a:r>
            <a:r>
              <a:rPr lang="en-GB" dirty="0" smtClean="0"/>
              <a:t> in May 1917 and were part of the Battle of </a:t>
            </a:r>
            <a:r>
              <a:rPr lang="en-GB" dirty="0" err="1" smtClean="0"/>
              <a:t>Vimy</a:t>
            </a:r>
            <a:r>
              <a:rPr lang="en-GB" dirty="0" smtClean="0"/>
              <a:t>, the first and second battles of the </a:t>
            </a:r>
            <a:r>
              <a:rPr lang="en-GB" dirty="0" err="1" smtClean="0"/>
              <a:t>Scarpe</a:t>
            </a:r>
            <a:r>
              <a:rPr lang="en-GB" dirty="0" smtClean="0"/>
              <a:t> before moving on to </a:t>
            </a:r>
            <a:r>
              <a:rPr lang="en-GB" dirty="0" err="1" smtClean="0"/>
              <a:t>Lestrem</a:t>
            </a:r>
            <a:r>
              <a:rPr lang="en-GB" dirty="0" smtClean="0"/>
              <a:t>.  </a:t>
            </a:r>
          </a:p>
          <a:p>
            <a:pPr fontAlgn="auto">
              <a:spcBef>
                <a:spcPts val="0"/>
              </a:spcBef>
              <a:spcAft>
                <a:spcPts val="0"/>
              </a:spcAft>
              <a:defRPr/>
            </a:pPr>
            <a:r>
              <a:rPr lang="en-GB" dirty="0" smtClean="0"/>
              <a:t>By the beginning of August 1917 they had joined the British First Army for the Battle of Hill 70, near Arras.  Later in September the company tunnelled at </a:t>
            </a:r>
            <a:r>
              <a:rPr lang="en-GB" dirty="0" err="1" smtClean="0"/>
              <a:t>Ecurie</a:t>
            </a:r>
            <a:r>
              <a:rPr lang="en-GB" dirty="0" smtClean="0"/>
              <a:t> and later at </a:t>
            </a:r>
            <a:r>
              <a:rPr lang="en-GB" dirty="0" err="1" smtClean="0"/>
              <a:t>Willerval</a:t>
            </a:r>
            <a:r>
              <a:rPr lang="en-GB" dirty="0" smtClean="0"/>
              <a:t>.  The Sappers was then involved in the huge assault at the Third Battle of the </a:t>
            </a:r>
            <a:r>
              <a:rPr lang="en-GB" dirty="0" err="1" smtClean="0"/>
              <a:t>Scarpe</a:t>
            </a:r>
            <a:r>
              <a:rPr lang="en-GB" dirty="0" smtClean="0"/>
              <a:t> between 26 – 30</a:t>
            </a:r>
            <a:r>
              <a:rPr lang="en-GB" baseline="30000" dirty="0" smtClean="0"/>
              <a:t>th</a:t>
            </a:r>
            <a:r>
              <a:rPr lang="en-GB" dirty="0" smtClean="0"/>
              <a:t> August in 1918.  </a:t>
            </a:r>
          </a:p>
          <a:p>
            <a:pPr fontAlgn="auto">
              <a:spcBef>
                <a:spcPts val="0"/>
              </a:spcBef>
              <a:spcAft>
                <a:spcPts val="0"/>
              </a:spcAft>
              <a:defRPr/>
            </a:pPr>
            <a:r>
              <a:rPr lang="en-GB" dirty="0" smtClean="0"/>
              <a:t>As part of the Pursuit to Mons the 185</a:t>
            </a:r>
            <a:r>
              <a:rPr lang="en-GB" baseline="30000" dirty="0" smtClean="0"/>
              <a:t>th</a:t>
            </a:r>
            <a:r>
              <a:rPr lang="en-GB" dirty="0" smtClean="0"/>
              <a:t> Tunnelling Company were some of the first troops to enter Douai on 17</a:t>
            </a:r>
            <a:r>
              <a:rPr lang="en-GB" baseline="30000" dirty="0" smtClean="0"/>
              <a:t>th</a:t>
            </a:r>
            <a:r>
              <a:rPr lang="en-GB" dirty="0" smtClean="0"/>
              <a:t> October 1918, during, what was to become known as, ‘The Great Advance to Victory’ in the pursuit of the German Army to Mons.  </a:t>
            </a:r>
          </a:p>
          <a:p>
            <a:pPr fontAlgn="auto">
              <a:spcBef>
                <a:spcPts val="0"/>
              </a:spcBef>
              <a:spcAft>
                <a:spcPts val="0"/>
              </a:spcAft>
              <a:defRPr/>
            </a:pPr>
            <a:r>
              <a:rPr lang="en-GB" dirty="0" smtClean="0"/>
              <a:t>In the last months of the war the 185th Tunnelling Company was engaged in booby trap removal with widely detached parties spearheading, or following closely, the British advance.  </a:t>
            </a:r>
          </a:p>
          <a:p>
            <a:pPr fontAlgn="auto">
              <a:spcBef>
                <a:spcPts val="0"/>
              </a:spcBef>
              <a:spcAft>
                <a:spcPts val="0"/>
              </a:spcAft>
              <a:defRPr/>
            </a:pPr>
            <a:r>
              <a:rPr lang="en-GB" dirty="0" smtClean="0"/>
              <a:t>At the time of the Armistice, on the 11</a:t>
            </a:r>
            <a:r>
              <a:rPr lang="en-GB" baseline="30000" dirty="0" smtClean="0"/>
              <a:t>th</a:t>
            </a:r>
            <a:r>
              <a:rPr lang="en-GB" dirty="0" smtClean="0"/>
              <a:t> November 1918, they were mostly in the area north west of Mons.</a:t>
            </a:r>
            <a:endParaRPr lang="en-GB" dirty="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EF9108-F380-4E8A-9B50-C841DD0F0AA1}" type="slidenum">
              <a:rPr lang="en-GB"/>
              <a:pPr fontAlgn="base">
                <a:spcBef>
                  <a:spcPct val="0"/>
                </a:spcBef>
                <a:spcAft>
                  <a:spcPct val="0"/>
                </a:spcAft>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During all this time Private Victor Cook was involved not only with driving his vehicle, often under fire, but also assisting the Sappers in their mining operations.  You can imagine conditions below ground, the soldiers often working in cramped and flooded conditions.  </a:t>
            </a:r>
          </a:p>
          <a:p>
            <a:pPr>
              <a:spcBef>
                <a:spcPct val="0"/>
              </a:spcBef>
            </a:pPr>
            <a:r>
              <a:rPr lang="en-GB" smtClean="0"/>
              <a:t>The attached ASC soldiers were used as ‘fetchers and carriers’, such as removing the spoil during the mining phase.  Tunnelling, by its very nature, was, and still is, an exhausting, claustrophobic and hazardous occupation fraught with many dangers including possible death from tunnel collapses, being shot by oncoming enemy troops who had broken into a tunnel or, as I mentioned earlier, the possibility of dying from carbon monoxide poisoning after explosions (a not uncommon occurrence).  Tunnelling Companies worked around the clock, 24/7, so the Sappers and the other attached soldiers such as Victor Cook, worked in shifts taking their breaks and meals wherever they were at that moment in time.  </a:t>
            </a:r>
          </a:p>
          <a:p>
            <a:pPr>
              <a:spcBef>
                <a:spcPct val="0"/>
              </a:spcBef>
            </a:pPr>
            <a:r>
              <a:rPr lang="en-GB" smtClean="0"/>
              <a:t>Here you see a Sapper Tunneller using a geometer (a sort of Stethoscope) listening out for enemy tunnelling activity below his own tunnel.  They often had to ‘freeze’ from working to achieve complete silence, fearful of alerting the Germans. </a:t>
            </a:r>
          </a:p>
          <a:p>
            <a:pPr>
              <a:spcBef>
                <a:spcPct val="0"/>
              </a:spcBef>
            </a:pPr>
            <a:r>
              <a:rPr lang="en-GB" smtClean="0"/>
              <a:t>This recently-taken picture shows the extent of a crater formed by a mine explosion in the Somme area.  The enormous hole in the ground is emphasised by the people standing around the rim.  Hence the reason it became known as the Underground War. </a:t>
            </a:r>
            <a:endParaRPr lang="en-GB" alt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8B6834-A03F-40BE-954D-8651B92B511C}" type="slidenum">
              <a:rPr lang="en-GB" altLang="en-US"/>
              <a:pPr fontAlgn="base">
                <a:spcBef>
                  <a:spcPct val="0"/>
                </a:spcBef>
                <a:spcAft>
                  <a:spcPct val="0"/>
                </a:spcAft>
              </a:pPr>
              <a:t>16</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The tragic aspect of the life of Private Victor Cook was that he died on the 14</a:t>
            </a:r>
            <a:r>
              <a:rPr lang="en-GB" baseline="30000" smtClean="0"/>
              <a:t>th</a:t>
            </a:r>
            <a:r>
              <a:rPr lang="en-GB" smtClean="0"/>
              <a:t> November 1918, three days after the Armistice, but he does not appear to be listed in the Soldiers killed in the Great War in the Unit’s War dairies.  However this is probably because on 19</a:t>
            </a:r>
            <a:r>
              <a:rPr lang="en-GB" baseline="30000" smtClean="0"/>
              <a:t>th</a:t>
            </a:r>
            <a:r>
              <a:rPr lang="en-GB" smtClean="0"/>
              <a:t> October 1918 there is a reference to a very ill private soldier being taken to the Military Base Hospital at Etaples but he was not named.   From his place of burial at the Le Treport Military Cemetery, Nr Etaples, it can be deduced that it was almost certainly Victor who, we know, died of Broncho-Pneumonia – possibly triggered by carbon monoxide poisoning</a:t>
            </a:r>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A83E71-1DFF-4CEE-B3D9-D74D5B80CD3C}" type="slidenum">
              <a:rPr lang="en-GB"/>
              <a:pPr fontAlgn="base">
                <a:spcBef>
                  <a:spcPct val="0"/>
                </a:spcBef>
                <a:spcAft>
                  <a:spcPct val="0"/>
                </a:spcAft>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For his efforts and sacrifice he would have been entitled to receive the Victory and the British War Medals. </a:t>
            </a: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7E1B3B-590A-4D1A-9B25-966CCD61FFC8}" type="slidenum">
              <a:rPr lang="en-GB"/>
              <a:pPr fontAlgn="base">
                <a:spcBef>
                  <a:spcPct val="0"/>
                </a:spcBef>
                <a:spcAft>
                  <a:spcPct val="0"/>
                </a:spcAft>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lt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EDC3B7-D420-4966-A0A5-A2D46177CDF3}" type="slidenum">
              <a:rPr lang="en-GB" altLang="en-US"/>
              <a:pPr fontAlgn="base">
                <a:spcBef>
                  <a:spcPct val="0"/>
                </a:spcBef>
                <a:spcAft>
                  <a:spcPct val="0"/>
                </a:spcAft>
              </a:pPr>
              <a:t>19</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I am going to talk to you about the enlistment of Victor Cook of this Village into the armed services as part of the country’s campaign against Germany in WW1, or the Great War, as it became known. </a:t>
            </a:r>
          </a:p>
          <a:p>
            <a:pPr>
              <a:spcBef>
                <a:spcPct val="0"/>
              </a:spcBef>
            </a:pPr>
            <a:r>
              <a:rPr lang="en-GB" smtClean="0"/>
              <a:t>The talk will take into account what Army units he was assigned to, what they did, the environment he joined and how it all ended for Victor.</a:t>
            </a:r>
            <a:endParaRPr lang="en-GB" altLang="en-US"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5DD3F9-BFC0-4FDF-A18D-53B7FD1792EF}" type="slidenum">
              <a:rPr lang="en-GB" altLang="en-US"/>
              <a:pPr fontAlgn="base">
                <a:spcBef>
                  <a:spcPct val="0"/>
                </a:spcBef>
                <a:spcAft>
                  <a:spcPct val="0"/>
                </a:spcAft>
              </a:pPr>
              <a:t>2</a:t>
            </a:fld>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8F4F-F59B-4B84-ABD9-0C8F0E5A2A75}" type="slidenum">
              <a:rPr lang="en-GB" smtClean="0"/>
              <a:pPr>
                <a:defRPr/>
              </a:pPr>
              <a:t>20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Victor Cook was born in 1890 and was the son of Albert and Alfreda (Fanny) Cook who lived near the Vicarage in Barton Stacey. Albert Cook was one of the Village Blacksmiths at that time. Fanny was born in 1847 and was living in Wherwell when she met Albert.  Their son, Victor, was one of eight brothers and three sisters and by the time he was 6 years old, in 1896, his Father had passed away leaving Fanny to cope with the family.  By 1911 he had been trained as a domestic coachman which meant that he was qualified to drive most motorised vehicles on the onset of the Great War.  Victor married Rosina Andrews in 1913 and they resided at 14 City Road in Winchester.  There were no children at the time.</a:t>
            </a:r>
            <a:endParaRPr lang="en-GB" alt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5AFF01-8BF5-4385-8EA3-9BAC4F115812}" type="slidenum">
              <a:rPr lang="en-GB" altLang="en-US"/>
              <a:pPr fontAlgn="base">
                <a:spcBef>
                  <a:spcPct val="0"/>
                </a:spcBef>
                <a:spcAft>
                  <a:spcPct val="0"/>
                </a:spcAft>
              </a:pPr>
              <a:t>3</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 Records are vague and uncertain but by the time Victor Cook enlisted Great Britain had been at War with Germany for over a year.  The European battlefield at that time was primarily centred on the Franco/Belgium border and became known as the Western Front</a:t>
            </a:r>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846B4B-3FA9-472C-AF50-90CE684BEF6C}" type="slidenum">
              <a:rPr lang="en-GB"/>
              <a:pPr fontAlgn="base">
                <a:spcBef>
                  <a:spcPct val="0"/>
                </a:spcBef>
                <a:spcAft>
                  <a:spcPct val="0"/>
                </a:spcAft>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Victor, along with thousands of other volunteers, joined a campaign that had become a turgid struggle resulting in siege conditions along the Front, between two entrenched armies, with the British and its imperial troops on one side and the massive German Army on the other.</a:t>
            </a:r>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992197-4DA9-47E2-AC34-775BEB1452C3}" type="slidenum">
              <a:rPr lang="en-GB"/>
              <a:pPr fontAlgn="base">
                <a:spcBef>
                  <a:spcPct val="0"/>
                </a:spcBef>
                <a:spcAft>
                  <a:spcPct val="0"/>
                </a:spcAft>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By November 1914 the War, which has frozen into a deadly stasis, developed into a chaos of massive assaults from both sides involving thousands of troops and artillery bombardments.</a:t>
            </a:r>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1743BC-40D0-4325-94D4-4159D5989111}" type="slidenum">
              <a:rPr lang="en-GB"/>
              <a:pPr fontAlgn="base">
                <a:spcBef>
                  <a:spcPct val="0"/>
                </a:spcBef>
                <a:spcAft>
                  <a:spcPct val="0"/>
                </a:spcAft>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The loss of life was enormous with hundreds of enemy and own troops being killed on every assault, the result of which might gain the attacking side a few hundred yards, probably to be lost on the next assault by the opposing side.</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B00983-CED7-4512-B515-8FF6E1FA8B8D}" type="slidenum">
              <a:rPr lang="en-GB"/>
              <a:pPr fontAlgn="base">
                <a:spcBef>
                  <a:spcPct val="0"/>
                </a:spcBef>
                <a:spcAft>
                  <a:spcPct val="0"/>
                </a:spcAft>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In fact, it is known that on one day alone, 56,000 allied troops perished on the Somme.  All this, which in the winter, was usually fought over cold, muddy, treeless and devastated </a:t>
            </a: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29240A-EBEC-4261-A18C-7DE4EBAC112C}" type="slidenum">
              <a:rPr lang="en-GB"/>
              <a:pPr fontAlgn="base">
                <a:spcBef>
                  <a:spcPct val="0"/>
                </a:spcBef>
                <a:spcAft>
                  <a:spcPct val="0"/>
                </a:spcAft>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25 year-old Victor joined this war as a Private in the, then, Army Service Corps or ASC.  A lot of you most probably know that it became known as the Royal Army Service Corps, or RASC.  In common with every other soldier, he was assigned a service number which was M/317823.   I only mention this small detail as it has some significance later.</a:t>
            </a:r>
          </a:p>
          <a:p>
            <a:pPr>
              <a:spcBef>
                <a:spcPct val="0"/>
              </a:spcBef>
            </a:pPr>
            <a:r>
              <a:rPr lang="en-GB" smtClean="0"/>
              <a:t> </a:t>
            </a:r>
          </a:p>
          <a:p>
            <a:pPr>
              <a:spcBef>
                <a:spcPct val="0"/>
              </a:spcBef>
            </a:pPr>
            <a:r>
              <a:rPr lang="en-GB" smtClean="0"/>
              <a:t> </a:t>
            </a:r>
          </a:p>
          <a:p>
            <a:pPr>
              <a:spcBef>
                <a:spcPct val="0"/>
              </a:spcBef>
            </a:pPr>
            <a:r>
              <a:rPr lang="en-GB" smtClean="0"/>
              <a:t> </a:t>
            </a:r>
          </a:p>
          <a:p>
            <a:pPr>
              <a:spcBef>
                <a:spcPct val="0"/>
              </a:spcBef>
            </a:pPr>
            <a:r>
              <a:rPr lang="en-GB" smtClean="0"/>
              <a:t> </a:t>
            </a:r>
          </a:p>
          <a:p>
            <a:pPr>
              <a:spcBef>
                <a:spcPct val="0"/>
              </a:spcBef>
            </a:pPr>
            <a:r>
              <a:rPr lang="en-GB" smtClean="0"/>
              <a:t> </a:t>
            </a:r>
          </a:p>
          <a:p>
            <a:pPr>
              <a:spcBef>
                <a:spcPct val="0"/>
              </a:spcBef>
            </a:pPr>
            <a:r>
              <a:rPr lang="en-GB" smtClean="0"/>
              <a:t>Now, a little about what the ASC did in those days of World War One.  The main role of the Corps was the provision and supply of food, petrol, lubricants, other fuels and light, hospital supplies and disinfectants.  In addition the Corps also provided the transport, either motorised or horse-drawn, for the afore-mentioned items together with ammunition, engineer stores, ordnance stores and post, from the railhead, or base, to all units making up the forces in the field. </a:t>
            </a: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3CD406-10CA-4DFA-AB8B-60AF839FBB0C}" type="slidenum">
              <a:rPr lang="en-GB"/>
              <a:pPr fontAlgn="base">
                <a:spcBef>
                  <a:spcPct val="0"/>
                </a:spcBef>
                <a:spcAft>
                  <a:spcPct val="0"/>
                </a:spcAft>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499D57BB-DF7D-408E-9F8F-FECD1683709D}" type="datetimeFigureOut">
              <a:rPr lang="en-GB"/>
              <a:pPr>
                <a:defRPr/>
              </a:pPr>
              <a:t>15/12/2015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3A02248-8544-4D60-8938-1939CA5C89F0}"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A2EADD2-4F9D-4712-A2EA-D2E98C43510F}" type="datetimeFigureOut">
              <a:rPr lang="en-GB"/>
              <a:pPr>
                <a:defRPr/>
              </a:pPr>
              <a:t>15/12/2015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5A3AC01-EDAE-4393-ADBD-968D901ECDBC}"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E7D1E06-E582-4552-82FC-D2ECD3BC2DC2}" type="datetimeFigureOut">
              <a:rPr lang="en-GB"/>
              <a:pPr>
                <a:defRPr/>
              </a:pPr>
              <a:t>15/12/2015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E8B68B8-E86D-4C36-9123-BA5E735976BA}"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rcRect/>
          <a:stretch>
            <a:fillRect/>
          </a:stretch>
        </p:blipFill>
        <p:spPr bwMode="auto">
          <a:xfrm>
            <a:off x="-1189038" y="-603250"/>
            <a:ext cx="9615488" cy="666115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3" name="Group 8"/>
          <p:cNvGrpSpPr>
            <a:grpSpLocks/>
          </p:cNvGrpSpPr>
          <p:nvPr userDrawn="1"/>
        </p:nvGrpSpPr>
        <p:grpSpPr bwMode="auto">
          <a:xfrm>
            <a:off x="0" y="0"/>
            <a:ext cx="9144000" cy="6858000"/>
            <a:chOff x="0" y="0"/>
            <a:chExt cx="9144000" cy="6857999"/>
          </a:xfrm>
        </p:grpSpPr>
        <p:pic>
          <p:nvPicPr>
            <p:cNvPr id="4" name="Picture 8"/>
            <p:cNvPicPr>
              <a:picLocks noChangeAspect="1"/>
            </p:cNvPicPr>
            <p:nvPr userDrawn="1"/>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5" name="Rectangle 4"/>
            <p:cNvSpPr/>
            <p:nvPr userDrawn="1"/>
          </p:nvSpPr>
          <p:spPr>
            <a:xfrm>
              <a:off x="7092950" y="5949949"/>
              <a:ext cx="2051050" cy="7191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3" name="Group 2"/>
          <p:cNvGrpSpPr>
            <a:grpSpLocks/>
          </p:cNvGrpSpPr>
          <p:nvPr userDrawn="1"/>
        </p:nvGrpSpPr>
        <p:grpSpPr bwMode="auto">
          <a:xfrm>
            <a:off x="0" y="5876925"/>
            <a:ext cx="1116013" cy="981075"/>
            <a:chOff x="0" y="0"/>
            <a:chExt cx="9144000" cy="6857999"/>
          </a:xfrm>
        </p:grpSpPr>
        <p:pic>
          <p:nvPicPr>
            <p:cNvPr id="4" name="Picture 8"/>
            <p:cNvPicPr>
              <a:picLocks noChangeAspect="1"/>
            </p:cNvPicPr>
            <p:nvPr userDrawn="1"/>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5" name="Rectangle 4"/>
            <p:cNvSpPr/>
            <p:nvPr userDrawn="1"/>
          </p:nvSpPr>
          <p:spPr>
            <a:xfrm>
              <a:off x="7088877" y="5948038"/>
              <a:ext cx="2055123" cy="7213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1F967F0-76F2-4E5F-8F3E-9BC9962E24FF}" type="datetimeFigureOut">
              <a:rPr lang="en-GB"/>
              <a:pPr>
                <a:defRPr/>
              </a:pPr>
              <a:t>15/12/2015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17F3B63-1437-4705-AFD7-6C765F028F0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F56D46A-9CAA-4F47-AC89-7B0789AEB256}" type="datetimeFigureOut">
              <a:rPr lang="en-GB"/>
              <a:pPr>
                <a:defRPr/>
              </a:pPr>
              <a:t>15/12/2015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B67D078-80B8-4966-BC7C-320A66912834}"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3B1BFBC6-407B-4123-91DD-5D064AD84C3B}" type="datetimeFigureOut">
              <a:rPr lang="en-GB"/>
              <a:pPr>
                <a:defRPr/>
              </a:pPr>
              <a:t>15/12/2015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BA19BB8-4B8E-44FA-B393-5CE1A9540BE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91F8CD37-3216-4A6B-80EE-1A7783CF5EE6}" type="datetimeFigureOut">
              <a:rPr lang="en-GB"/>
              <a:pPr>
                <a:defRPr/>
              </a:pPr>
              <a:t>15/12/2015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EC4E94E7-DDDC-40BD-9CB1-36B056BABF7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04B7D4B-9B0B-43E6-92AD-95C9BBEB64F8}" type="datetimeFigureOut">
              <a:rPr lang="en-GB"/>
              <a:pPr>
                <a:defRPr/>
              </a:pPr>
              <a:t>15/12/2015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1EB22D76-528B-4564-9DCB-686A5B969069}"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72C8AD-A63C-42CD-92E7-06F720F5387F}" type="datetimeFigureOut">
              <a:rPr lang="en-GB"/>
              <a:pPr>
                <a:defRPr/>
              </a:pPr>
              <a:t>15/12/2015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848C7AB-8501-4A08-BBD4-61B654BE82F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CCD515-FCE0-4901-BBA0-08B44D259FC9}" type="datetimeFigureOut">
              <a:rPr lang="en-GB"/>
              <a:pPr>
                <a:defRPr/>
              </a:pPr>
              <a:t>15/12/2015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1915342-7D94-49F4-B417-D95EB62443FA}"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851999-5900-4DFC-A484-62E9CFFE2642}" type="datetimeFigureOut">
              <a:rPr lang="en-GB"/>
              <a:pPr>
                <a:defRPr/>
              </a:pPr>
              <a:t>15/12/2015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D1B243C-DDFE-4244-9C03-79FE861A1A1C}"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4AA2967-607A-4208-AD38-383F0504167F}" type="datetimeFigureOut">
              <a:rPr lang="en-GB"/>
              <a:pPr>
                <a:defRPr/>
              </a:pPr>
              <a:t>15/12/2015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540834F-5BC1-42A4-AE57-ABB6DFAB806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339850" y="3860800"/>
            <a:ext cx="6400800" cy="1752600"/>
          </a:xfrm>
        </p:spPr>
        <p:txBody>
          <a:bodyPr rtlCol="0">
            <a:normAutofit/>
          </a:bodyPr>
          <a:lstStyle/>
          <a:p>
            <a:pPr marL="0" indent="0" algn="ctr" fontAlgn="auto">
              <a:spcAft>
                <a:spcPts val="0"/>
              </a:spcAft>
              <a:buFont typeface="Arial" pitchFamily="34" charset="0"/>
              <a:buNone/>
              <a:defRPr/>
            </a:pPr>
            <a:r>
              <a:rPr lang="en-GB" b="1" dirty="0" smtClean="0">
                <a:solidFill>
                  <a:schemeClr val="accent6"/>
                </a:solidFill>
              </a:rPr>
              <a:t>BARTON STACEY REMEMBERS</a:t>
            </a:r>
            <a:endParaRPr lang="en-GB" b="1" dirty="0">
              <a:solidFill>
                <a:schemeClr val="accent6"/>
              </a:solidFill>
            </a:endParaRPr>
          </a:p>
        </p:txBody>
      </p:sp>
      <p:pic>
        <p:nvPicPr>
          <p:cNvPr id="6147" name="Picture 4"/>
          <p:cNvPicPr>
            <a:picLocks noChangeAspect="1"/>
          </p:cNvPicPr>
          <p:nvPr/>
        </p:nvPicPr>
        <p:blipFill>
          <a:blip r:embed="rId3" cstate="print"/>
          <a:srcRect/>
          <a:stretch>
            <a:fillRect/>
          </a:stretch>
        </p:blipFill>
        <p:spPr bwMode="auto">
          <a:xfrm>
            <a:off x="0" y="1916113"/>
            <a:ext cx="9144000" cy="1828800"/>
          </a:xfrm>
          <a:prstGeom prst="rect">
            <a:avLst/>
          </a:prstGeom>
          <a:noFill/>
          <a:ln w="9525">
            <a:noFill/>
            <a:miter lim="800000"/>
            <a:headEnd/>
            <a:tailEnd/>
          </a:ln>
        </p:spPr>
      </p:pic>
      <p:sp>
        <p:nvSpPr>
          <p:cNvPr id="6148" name="TextBox 10"/>
          <p:cNvSpPr txBox="1">
            <a:spLocks noChangeArrowheads="1"/>
          </p:cNvSpPr>
          <p:nvPr/>
        </p:nvSpPr>
        <p:spPr bwMode="auto">
          <a:xfrm>
            <a:off x="1093788" y="115888"/>
            <a:ext cx="6956425" cy="585787"/>
          </a:xfrm>
          <a:prstGeom prst="rect">
            <a:avLst/>
          </a:prstGeom>
          <a:noFill/>
          <a:ln w="9525">
            <a:noFill/>
            <a:miter lim="800000"/>
            <a:headEnd/>
            <a:tailEnd/>
          </a:ln>
        </p:spPr>
        <p:txBody>
          <a:bodyPr wrap="none">
            <a:spAutoFit/>
          </a:bodyPr>
          <a:lstStyle/>
          <a:p>
            <a:r>
              <a:rPr lang="en-GB" sz="3200">
                <a:solidFill>
                  <a:srgbClr val="52F42C"/>
                </a:solidFill>
                <a:latin typeface="Calibri" pitchFamily="34" charset="0"/>
              </a:rPr>
              <a:t>Barton Stacey Parish Local History Group</a:t>
            </a:r>
          </a:p>
        </p:txBody>
      </p:sp>
      <p:pic>
        <p:nvPicPr>
          <p:cNvPr id="6149" name="Picture 11"/>
          <p:cNvPicPr>
            <a:picLocks noChangeAspect="1"/>
          </p:cNvPicPr>
          <p:nvPr/>
        </p:nvPicPr>
        <p:blipFill>
          <a:blip r:embed="rId4" cstate="print"/>
          <a:srcRect/>
          <a:stretch>
            <a:fillRect/>
          </a:stretch>
        </p:blipFill>
        <p:spPr bwMode="auto">
          <a:xfrm>
            <a:off x="-25400" y="0"/>
            <a:ext cx="817563" cy="889000"/>
          </a:xfrm>
          <a:prstGeom prst="rect">
            <a:avLst/>
          </a:prstGeom>
          <a:noFill/>
          <a:ln w="9525">
            <a:noFill/>
            <a:miter lim="800000"/>
            <a:headEnd/>
            <a:tailEnd/>
          </a:ln>
        </p:spPr>
      </p:pic>
      <p:sp>
        <p:nvSpPr>
          <p:cNvPr id="6150" name="TextBox 12"/>
          <p:cNvSpPr txBox="1">
            <a:spLocks noChangeArrowheads="1"/>
          </p:cNvSpPr>
          <p:nvPr/>
        </p:nvSpPr>
        <p:spPr bwMode="auto">
          <a:xfrm>
            <a:off x="3276600" y="6381750"/>
            <a:ext cx="2941638" cy="368300"/>
          </a:xfrm>
          <a:prstGeom prst="rect">
            <a:avLst/>
          </a:prstGeom>
          <a:noFill/>
          <a:ln w="9525">
            <a:noFill/>
            <a:miter lim="800000"/>
            <a:headEnd/>
            <a:tailEnd/>
          </a:ln>
        </p:spPr>
        <p:txBody>
          <a:bodyPr wrap="none">
            <a:spAutoFit/>
          </a:bodyPr>
          <a:lstStyle/>
          <a:p>
            <a:r>
              <a:rPr lang="en-GB">
                <a:solidFill>
                  <a:schemeClr val="bg1"/>
                </a:solidFill>
                <a:latin typeface="Calibri" pitchFamily="34" charset="0"/>
              </a:rPr>
              <a:t>Barton Stacey Chamber Choir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4284663" y="5157788"/>
            <a:ext cx="3214687" cy="369887"/>
          </a:xfrm>
          <a:prstGeom prst="rect">
            <a:avLst/>
          </a:prstGeom>
          <a:noFill/>
          <a:ln w="9525">
            <a:noFill/>
            <a:miter lim="800000"/>
            <a:headEnd/>
            <a:tailEnd/>
          </a:ln>
        </p:spPr>
        <p:txBody>
          <a:bodyPr>
            <a:spAutoFit/>
          </a:bodyPr>
          <a:lstStyle/>
          <a:p>
            <a:r>
              <a:rPr lang="en-GB" altLang="en-US" b="1">
                <a:latin typeface="Myriad Pro"/>
              </a:rPr>
              <a:t>A Mk. 2  First  World  War  tank</a:t>
            </a:r>
          </a:p>
        </p:txBody>
      </p:sp>
      <p:sp>
        <p:nvSpPr>
          <p:cNvPr id="15363" name="TextBox 6"/>
          <p:cNvSpPr txBox="1">
            <a:spLocks noChangeArrowheads="1"/>
          </p:cNvSpPr>
          <p:nvPr/>
        </p:nvSpPr>
        <p:spPr bwMode="auto">
          <a:xfrm>
            <a:off x="1349375" y="1916113"/>
            <a:ext cx="1657350" cy="923925"/>
          </a:xfrm>
          <a:prstGeom prst="rect">
            <a:avLst/>
          </a:prstGeom>
          <a:noFill/>
          <a:ln w="9525">
            <a:noFill/>
            <a:miter lim="800000"/>
            <a:headEnd/>
            <a:tailEnd/>
          </a:ln>
        </p:spPr>
        <p:txBody>
          <a:bodyPr>
            <a:spAutoFit/>
          </a:bodyPr>
          <a:lstStyle/>
          <a:p>
            <a:pPr algn="ctr"/>
            <a:r>
              <a:rPr lang="en-GB" altLang="en-US" b="1">
                <a:latin typeface="Myriad Pro"/>
              </a:rPr>
              <a:t> Army</a:t>
            </a:r>
          </a:p>
          <a:p>
            <a:pPr algn="ctr"/>
            <a:r>
              <a:rPr lang="en-GB" altLang="en-US" b="1">
                <a:latin typeface="Myriad Pro"/>
              </a:rPr>
              <a:t>Service</a:t>
            </a:r>
          </a:p>
          <a:p>
            <a:pPr algn="ctr"/>
            <a:r>
              <a:rPr lang="en-GB" altLang="en-US" b="1">
                <a:latin typeface="Myriad Pro"/>
              </a:rPr>
              <a:t>Corps</a:t>
            </a:r>
          </a:p>
        </p:txBody>
      </p:sp>
      <p:pic>
        <p:nvPicPr>
          <p:cNvPr id="15364" name="Picture 2"/>
          <p:cNvPicPr>
            <a:picLocks noChangeAspect="1"/>
          </p:cNvPicPr>
          <p:nvPr/>
        </p:nvPicPr>
        <p:blipFill>
          <a:blip r:embed="rId3" cstate="print"/>
          <a:srcRect/>
          <a:stretch>
            <a:fillRect/>
          </a:stretch>
        </p:blipFill>
        <p:spPr bwMode="auto">
          <a:xfrm>
            <a:off x="3006725" y="1484313"/>
            <a:ext cx="4806950" cy="3406775"/>
          </a:xfrm>
          <a:prstGeom prst="rect">
            <a:avLst/>
          </a:prstGeom>
          <a:noFill/>
          <a:ln w="9525">
            <a:noFill/>
            <a:miter lim="800000"/>
            <a:headEnd/>
            <a:tailEnd/>
          </a:ln>
        </p:spPr>
      </p:pic>
      <p:pic>
        <p:nvPicPr>
          <p:cNvPr id="2" name="Picture 1"/>
          <p:cNvPicPr>
            <a:picLocks noChangeAspect="1"/>
          </p:cNvPicPr>
          <p:nvPr/>
        </p:nvPicPr>
        <p:blipFill>
          <a:blip r:embed="rId4" cstate="print"/>
          <a:stretch>
            <a:fillRect/>
          </a:stretch>
        </p:blipFill>
        <p:spPr>
          <a:xfrm>
            <a:off x="1349375" y="3178175"/>
            <a:ext cx="2403475" cy="2401888"/>
          </a:xfrm>
          <a:prstGeom prst="rect">
            <a:avLst/>
          </a:prstGeom>
          <a:ln w="28575">
            <a:solidFill>
              <a:srgbClr val="0070C0"/>
            </a:solidFill>
          </a:ln>
          <a:effectLst>
            <a:outerShdw blurRad="190500" algn="tl" rotWithShape="0">
              <a:srgbClr val="000000">
                <a:alpha val="70000"/>
              </a:srgbClr>
            </a:outerShdw>
          </a:effectLst>
        </p:spPr>
      </p:pic>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6"/>
          <p:cNvSpPr txBox="1">
            <a:spLocks noChangeArrowheads="1"/>
          </p:cNvSpPr>
          <p:nvPr/>
        </p:nvSpPr>
        <p:spPr bwMode="auto">
          <a:xfrm>
            <a:off x="1258888" y="1628775"/>
            <a:ext cx="2325687" cy="1477963"/>
          </a:xfrm>
          <a:prstGeom prst="rect">
            <a:avLst/>
          </a:prstGeom>
          <a:noFill/>
          <a:ln w="9525">
            <a:noFill/>
            <a:miter lim="800000"/>
            <a:headEnd/>
            <a:tailEnd/>
          </a:ln>
        </p:spPr>
        <p:txBody>
          <a:bodyPr>
            <a:spAutoFit/>
          </a:bodyPr>
          <a:lstStyle/>
          <a:p>
            <a:pPr algn="ctr"/>
            <a:r>
              <a:rPr lang="en-GB" altLang="en-US" b="1">
                <a:latin typeface="Myriad Pro"/>
              </a:rPr>
              <a:t>M/317823 </a:t>
            </a:r>
          </a:p>
          <a:p>
            <a:pPr algn="ctr"/>
            <a:r>
              <a:rPr lang="en-GB" altLang="en-US" b="1">
                <a:latin typeface="Myriad Pro"/>
              </a:rPr>
              <a:t>Private V Cook </a:t>
            </a:r>
          </a:p>
          <a:p>
            <a:pPr algn="ctr"/>
            <a:r>
              <a:rPr lang="en-GB" altLang="en-US" b="1">
                <a:latin typeface="Myriad Pro"/>
              </a:rPr>
              <a:t>ASC then attached to</a:t>
            </a:r>
          </a:p>
          <a:p>
            <a:pPr algn="ctr"/>
            <a:r>
              <a:rPr lang="en-GB" altLang="en-US" b="1">
                <a:latin typeface="Myriad Pro"/>
              </a:rPr>
              <a:t>The Royal Engineers</a:t>
            </a:r>
          </a:p>
          <a:p>
            <a:pPr algn="ctr"/>
            <a:r>
              <a:rPr lang="en-GB" altLang="en-US" b="1">
                <a:latin typeface="Myriad Pro"/>
              </a:rPr>
              <a:t>(RE)</a:t>
            </a:r>
          </a:p>
        </p:txBody>
      </p:sp>
      <p:pic>
        <p:nvPicPr>
          <p:cNvPr id="16387" name="Picture 1"/>
          <p:cNvPicPr>
            <a:picLocks noChangeAspect="1"/>
          </p:cNvPicPr>
          <p:nvPr/>
        </p:nvPicPr>
        <p:blipFill>
          <a:blip r:embed="rId3" cstate="print"/>
          <a:srcRect/>
          <a:stretch>
            <a:fillRect/>
          </a:stretch>
        </p:blipFill>
        <p:spPr bwMode="auto">
          <a:xfrm>
            <a:off x="3584575" y="1354138"/>
            <a:ext cx="4395788" cy="4049712"/>
          </a:xfrm>
          <a:prstGeom prst="rect">
            <a:avLst/>
          </a:prstGeom>
          <a:noFill/>
          <a:ln w="9525">
            <a:noFill/>
            <a:miter lim="800000"/>
            <a:headEnd/>
            <a:tailEnd/>
          </a:ln>
        </p:spPr>
      </p:pic>
      <p:sp>
        <p:nvSpPr>
          <p:cNvPr id="16388" name="TextBox 3"/>
          <p:cNvSpPr txBox="1">
            <a:spLocks noChangeArrowheads="1"/>
          </p:cNvSpPr>
          <p:nvPr/>
        </p:nvSpPr>
        <p:spPr bwMode="auto">
          <a:xfrm>
            <a:off x="4143375" y="5437188"/>
            <a:ext cx="3813175" cy="368300"/>
          </a:xfrm>
          <a:prstGeom prst="rect">
            <a:avLst/>
          </a:prstGeom>
          <a:noFill/>
          <a:ln w="9525">
            <a:noFill/>
            <a:miter lim="800000"/>
            <a:headEnd/>
            <a:tailEnd/>
          </a:ln>
        </p:spPr>
        <p:txBody>
          <a:bodyPr wrap="none">
            <a:spAutoFit/>
          </a:bodyPr>
          <a:lstStyle/>
          <a:p>
            <a:r>
              <a:rPr lang="en-GB" altLang="en-US" b="1">
                <a:latin typeface="Calibri" pitchFamily="34" charset="0"/>
              </a:rPr>
              <a:t>Tunnelling Scene  - (from RE Museum)</a:t>
            </a:r>
          </a:p>
        </p:txBody>
      </p:sp>
      <p:pic>
        <p:nvPicPr>
          <p:cNvPr id="8199" name="Picture 1"/>
          <p:cNvPicPr>
            <a:picLocks noChangeAspect="1"/>
          </p:cNvPicPr>
          <p:nvPr/>
        </p:nvPicPr>
        <p:blipFill>
          <a:blip r:embed="rId4" cstate="print"/>
          <a:srcRect/>
          <a:stretch>
            <a:fillRect/>
          </a:stretch>
        </p:blipFill>
        <p:spPr bwMode="auto">
          <a:xfrm>
            <a:off x="1344613" y="3246438"/>
            <a:ext cx="2435225" cy="2414587"/>
          </a:xfrm>
          <a:prstGeom prst="rect">
            <a:avLst/>
          </a:prstGeom>
          <a:ln w="38100">
            <a:solidFill>
              <a:srgbClr val="FF0000"/>
            </a:solidFill>
          </a:ln>
          <a:effectLst>
            <a:outerShdw blurRad="190500" algn="tl" rotWithShape="0">
              <a:srgbClr val="000000">
                <a:alpha val="70000"/>
              </a:srgbClr>
            </a:outerShdw>
          </a:effectLst>
          <a:extLst>
            <a:ext uri="{909E8E84-426E-40DD-AFC4-6F175D3DCCD1}"/>
          </a:extLst>
        </p:spPr>
      </p:pic>
    </p:spTree>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3" cstate="print"/>
          <a:srcRect/>
          <a:stretch>
            <a:fillRect/>
          </a:stretch>
        </p:blipFill>
        <p:spPr bwMode="auto">
          <a:xfrm>
            <a:off x="2432050" y="1557338"/>
            <a:ext cx="4300538" cy="2892425"/>
          </a:xfrm>
          <a:prstGeom prst="rect">
            <a:avLst/>
          </a:prstGeom>
          <a:noFill/>
          <a:ln w="9525">
            <a:noFill/>
            <a:miter lim="800000"/>
            <a:headEnd/>
            <a:tailEnd/>
          </a:ln>
        </p:spPr>
      </p:pic>
      <p:sp>
        <p:nvSpPr>
          <p:cNvPr id="17411" name="TextBox 2"/>
          <p:cNvSpPr txBox="1">
            <a:spLocks noChangeArrowheads="1"/>
          </p:cNvSpPr>
          <p:nvPr/>
        </p:nvSpPr>
        <p:spPr bwMode="auto">
          <a:xfrm>
            <a:off x="2076450" y="4724400"/>
            <a:ext cx="5011738" cy="923925"/>
          </a:xfrm>
          <a:prstGeom prst="rect">
            <a:avLst/>
          </a:prstGeom>
          <a:noFill/>
          <a:ln w="9525">
            <a:noFill/>
            <a:miter lim="800000"/>
            <a:headEnd/>
            <a:tailEnd/>
          </a:ln>
        </p:spPr>
        <p:txBody>
          <a:bodyPr wrap="none">
            <a:spAutoFit/>
          </a:bodyPr>
          <a:lstStyle/>
          <a:p>
            <a:pPr algn="ctr"/>
            <a:r>
              <a:rPr lang="en-GB" altLang="en-US" b="1">
                <a:latin typeface="Myriad Pro"/>
              </a:rPr>
              <a:t>Sir John Norton-Griffiths MP, </a:t>
            </a:r>
          </a:p>
          <a:p>
            <a:pPr algn="ctr"/>
            <a:r>
              <a:rPr lang="en-GB" altLang="en-US" b="1">
                <a:latin typeface="Myriad Pro"/>
              </a:rPr>
              <a:t>whose  idea to raise Tunnelling Companies,</a:t>
            </a:r>
          </a:p>
          <a:p>
            <a:pPr algn="ctr"/>
            <a:r>
              <a:rPr lang="en-GB" altLang="en-US" b="1">
                <a:latin typeface="Myriad Pro"/>
              </a:rPr>
              <a:t> was authorised by the War Office in early 1915</a:t>
            </a:r>
          </a:p>
        </p:txBody>
      </p:sp>
      <p:sp>
        <p:nvSpPr>
          <p:cNvPr id="17412" name="TextBox 1"/>
          <p:cNvSpPr txBox="1">
            <a:spLocks noChangeArrowheads="1"/>
          </p:cNvSpPr>
          <p:nvPr/>
        </p:nvSpPr>
        <p:spPr bwMode="auto">
          <a:xfrm>
            <a:off x="4787900" y="4724400"/>
            <a:ext cx="184150" cy="369888"/>
          </a:xfrm>
          <a:prstGeom prst="rect">
            <a:avLst/>
          </a:prstGeom>
          <a:noFill/>
          <a:ln w="9525">
            <a:noFill/>
            <a:miter lim="800000"/>
            <a:headEnd/>
            <a:tailEnd/>
          </a:ln>
        </p:spPr>
        <p:txBody>
          <a:bodyPr wrap="none">
            <a:spAutoFit/>
          </a:bodyPr>
          <a:lstStyle/>
          <a:p>
            <a:endParaRPr lang="en-GB" altLang="en-US">
              <a:latin typeface="Calibri" pitchFamily="34" charset="0"/>
            </a:endParaRPr>
          </a:p>
        </p:txBody>
      </p:sp>
      <p:sp>
        <p:nvSpPr>
          <p:cNvPr id="17413" name="TextBox 2"/>
          <p:cNvSpPr txBox="1">
            <a:spLocks noChangeArrowheads="1"/>
          </p:cNvSpPr>
          <p:nvPr/>
        </p:nvSpPr>
        <p:spPr bwMode="auto">
          <a:xfrm>
            <a:off x="5076825" y="4365625"/>
            <a:ext cx="1749425" cy="276225"/>
          </a:xfrm>
          <a:prstGeom prst="rect">
            <a:avLst/>
          </a:prstGeom>
          <a:noFill/>
          <a:ln w="9525">
            <a:noFill/>
            <a:miter lim="800000"/>
            <a:headEnd/>
            <a:tailEnd/>
          </a:ln>
        </p:spPr>
        <p:txBody>
          <a:bodyPr wrap="none">
            <a:spAutoFit/>
          </a:bodyPr>
          <a:lstStyle/>
          <a:p>
            <a:r>
              <a:rPr lang="en-GB" altLang="en-US" sz="1200" i="1">
                <a:latin typeface="Calibri" pitchFamily="34" charset="0"/>
              </a:rPr>
              <a:t>(Courtesy of RE Museum)</a:t>
            </a:r>
          </a:p>
        </p:txBody>
      </p:sp>
    </p:spTree>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p:cNvPicPr>
          <p:nvPr/>
        </p:nvPicPr>
        <p:blipFill>
          <a:blip r:embed="rId3" cstate="print"/>
          <a:srcRect/>
          <a:stretch>
            <a:fillRect/>
          </a:stretch>
        </p:blipFill>
        <p:spPr bwMode="auto">
          <a:xfrm>
            <a:off x="1692275" y="1341438"/>
            <a:ext cx="6146800" cy="3816350"/>
          </a:xfrm>
          <a:prstGeom prst="rect">
            <a:avLst/>
          </a:prstGeom>
          <a:noFill/>
          <a:ln w="9525">
            <a:noFill/>
            <a:miter lim="800000"/>
            <a:headEnd/>
            <a:tailEnd/>
          </a:ln>
        </p:spPr>
      </p:pic>
      <p:sp>
        <p:nvSpPr>
          <p:cNvPr id="18435" name="TextBox 4"/>
          <p:cNvSpPr txBox="1">
            <a:spLocks noChangeArrowheads="1"/>
          </p:cNvSpPr>
          <p:nvPr/>
        </p:nvSpPr>
        <p:spPr bwMode="auto">
          <a:xfrm>
            <a:off x="1997075" y="5229225"/>
            <a:ext cx="5537200" cy="646113"/>
          </a:xfrm>
          <a:prstGeom prst="rect">
            <a:avLst/>
          </a:prstGeom>
          <a:noFill/>
          <a:ln w="9525">
            <a:noFill/>
            <a:miter lim="800000"/>
            <a:headEnd/>
            <a:tailEnd/>
          </a:ln>
        </p:spPr>
        <p:txBody>
          <a:bodyPr wrap="none">
            <a:spAutoFit/>
          </a:bodyPr>
          <a:lstStyle/>
          <a:p>
            <a:pPr algn="ctr"/>
            <a:r>
              <a:rPr lang="en-GB" altLang="en-US" b="1">
                <a:latin typeface="Myriad Pro"/>
              </a:rPr>
              <a:t>Blowing a mine by the 185</a:t>
            </a:r>
            <a:r>
              <a:rPr lang="en-GB" altLang="en-US" b="1" baseline="30000">
                <a:latin typeface="Myriad Pro"/>
              </a:rPr>
              <a:t>th</a:t>
            </a:r>
            <a:r>
              <a:rPr lang="en-GB" altLang="en-US" b="1">
                <a:latin typeface="Myriad Pro"/>
              </a:rPr>
              <a:t> Tunnelling Company RE </a:t>
            </a:r>
          </a:p>
          <a:p>
            <a:pPr algn="ctr"/>
            <a:r>
              <a:rPr lang="en-GB" altLang="en-US" b="1">
                <a:latin typeface="Myriad Pro"/>
              </a:rPr>
              <a:t>at La Boissselle 1916</a:t>
            </a:r>
          </a:p>
        </p:txBody>
      </p:sp>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3" cstate="print"/>
          <a:srcRect/>
          <a:stretch>
            <a:fillRect/>
          </a:stretch>
        </p:blipFill>
        <p:spPr bwMode="auto">
          <a:xfrm>
            <a:off x="1692275" y="1412875"/>
            <a:ext cx="6088063" cy="3937000"/>
          </a:xfrm>
          <a:prstGeom prst="rect">
            <a:avLst/>
          </a:prstGeom>
          <a:noFill/>
          <a:ln w="9525">
            <a:noFill/>
            <a:miter lim="800000"/>
            <a:headEnd/>
            <a:tailEnd/>
          </a:ln>
        </p:spPr>
      </p:pic>
      <p:sp>
        <p:nvSpPr>
          <p:cNvPr id="19459" name="Rectangle 3"/>
          <p:cNvSpPr>
            <a:spLocks noChangeArrowheads="1"/>
          </p:cNvSpPr>
          <p:nvPr/>
        </p:nvSpPr>
        <p:spPr bwMode="auto">
          <a:xfrm>
            <a:off x="1331913" y="5400675"/>
            <a:ext cx="6769100" cy="369888"/>
          </a:xfrm>
          <a:prstGeom prst="rect">
            <a:avLst/>
          </a:prstGeom>
          <a:noFill/>
          <a:ln w="9525">
            <a:noFill/>
            <a:miter lim="800000"/>
            <a:headEnd/>
            <a:tailEnd/>
          </a:ln>
        </p:spPr>
        <p:txBody>
          <a:bodyPr>
            <a:spAutoFit/>
          </a:bodyPr>
          <a:lstStyle/>
          <a:p>
            <a:pPr algn="ctr"/>
            <a:r>
              <a:rPr lang="en-GB" altLang="en-US" b="1">
                <a:latin typeface="Myriad Pro"/>
              </a:rPr>
              <a:t>A section of the 185</a:t>
            </a:r>
            <a:r>
              <a:rPr lang="en-GB" altLang="en-US" b="1" baseline="30000">
                <a:latin typeface="Myriad Pro"/>
              </a:rPr>
              <a:t>th</a:t>
            </a:r>
            <a:r>
              <a:rPr lang="en-GB" altLang="en-US" b="1">
                <a:latin typeface="Myriad Pro"/>
              </a:rPr>
              <a:t> Tunnelling Company Royal Engineers 1916</a:t>
            </a:r>
          </a:p>
        </p:txBody>
      </p:sp>
    </p:spTree>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084888" y="2705100"/>
            <a:ext cx="1995487" cy="2030413"/>
          </a:xfrm>
          <a:prstGeom prst="rect">
            <a:avLst/>
          </a:prstGeom>
          <a:noFill/>
          <a:ln w="9525">
            <a:noFill/>
            <a:miter lim="800000"/>
            <a:headEnd/>
            <a:tailEnd/>
          </a:ln>
        </p:spPr>
        <p:txBody>
          <a:bodyPr>
            <a:spAutoFit/>
          </a:bodyPr>
          <a:lstStyle/>
          <a:p>
            <a:pPr algn="ctr"/>
            <a:r>
              <a:rPr lang="en-GB" altLang="en-US" b="1">
                <a:latin typeface="Myriad Pro"/>
              </a:rPr>
              <a:t>The Great War</a:t>
            </a:r>
          </a:p>
          <a:p>
            <a:pPr algn="ctr"/>
            <a:endParaRPr lang="en-GB" altLang="en-US" b="1">
              <a:latin typeface="Myriad Pro"/>
            </a:endParaRPr>
          </a:p>
          <a:p>
            <a:pPr algn="ctr"/>
            <a:r>
              <a:rPr lang="en-GB" altLang="en-US" b="1">
                <a:latin typeface="Myriad Pro"/>
              </a:rPr>
              <a:t>The operational</a:t>
            </a:r>
          </a:p>
          <a:p>
            <a:pPr algn="ctr"/>
            <a:r>
              <a:rPr lang="en-GB" altLang="en-US" b="1">
                <a:latin typeface="Myriad Pro"/>
              </a:rPr>
              <a:t>Movements of</a:t>
            </a:r>
          </a:p>
          <a:p>
            <a:pPr algn="ctr"/>
            <a:r>
              <a:rPr lang="en-GB" altLang="en-US" b="1">
                <a:latin typeface="Myriad Pro"/>
              </a:rPr>
              <a:t>185</a:t>
            </a:r>
            <a:r>
              <a:rPr lang="en-GB" altLang="en-US" b="1" baseline="30000">
                <a:latin typeface="Myriad Pro"/>
              </a:rPr>
              <a:t>th</a:t>
            </a:r>
            <a:r>
              <a:rPr lang="en-GB" altLang="en-US" b="1">
                <a:latin typeface="Myriad Pro"/>
              </a:rPr>
              <a:t> Tunnelling</a:t>
            </a:r>
          </a:p>
          <a:p>
            <a:pPr algn="ctr"/>
            <a:r>
              <a:rPr lang="en-GB" altLang="en-US" b="1">
                <a:latin typeface="Myriad Pro"/>
              </a:rPr>
              <a:t>Company RE</a:t>
            </a:r>
          </a:p>
          <a:p>
            <a:pPr algn="ctr"/>
            <a:r>
              <a:rPr lang="en-GB" altLang="en-US" b="1">
                <a:latin typeface="Myriad Pro"/>
              </a:rPr>
              <a:t>1915 - 1918</a:t>
            </a:r>
          </a:p>
        </p:txBody>
      </p:sp>
      <p:pic>
        <p:nvPicPr>
          <p:cNvPr id="20483" name="Picture 1"/>
          <p:cNvPicPr>
            <a:picLocks noChangeAspect="1"/>
          </p:cNvPicPr>
          <p:nvPr/>
        </p:nvPicPr>
        <p:blipFill>
          <a:blip r:embed="rId3" cstate="print"/>
          <a:srcRect/>
          <a:stretch>
            <a:fillRect/>
          </a:stretch>
        </p:blipFill>
        <p:spPr bwMode="auto">
          <a:xfrm>
            <a:off x="1408113" y="1387475"/>
            <a:ext cx="4421187" cy="44180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p:cNvPicPr>
          <p:nvPr/>
        </p:nvPicPr>
        <p:blipFill>
          <a:blip r:embed="rId3" cstate="print"/>
          <a:srcRect/>
          <a:stretch>
            <a:fillRect/>
          </a:stretch>
        </p:blipFill>
        <p:spPr bwMode="auto">
          <a:xfrm>
            <a:off x="1304925" y="1966913"/>
            <a:ext cx="2114550" cy="2892425"/>
          </a:xfrm>
          <a:prstGeom prst="rect">
            <a:avLst/>
          </a:prstGeom>
          <a:noFill/>
          <a:ln w="9525">
            <a:noFill/>
            <a:miter lim="800000"/>
            <a:headEnd/>
            <a:tailEnd/>
          </a:ln>
        </p:spPr>
      </p:pic>
      <p:pic>
        <p:nvPicPr>
          <p:cNvPr id="17413" name="Picture 7"/>
          <p:cNvPicPr>
            <a:picLocks noChangeAspect="1"/>
          </p:cNvPicPr>
          <p:nvPr/>
        </p:nvPicPr>
        <p:blipFill>
          <a:blip r:embed="rId4" cstate="print"/>
          <a:srcRect/>
          <a:stretch>
            <a:fillRect/>
          </a:stretch>
        </p:blipFill>
        <p:spPr bwMode="auto">
          <a:xfrm>
            <a:off x="4373563" y="1370013"/>
            <a:ext cx="3648075" cy="3643312"/>
          </a:xfrm>
          <a:prstGeom prst="rect">
            <a:avLst/>
          </a:prstGeom>
          <a:noFill/>
          <a:ln w="9525">
            <a:noFill/>
            <a:miter lim="800000"/>
            <a:headEnd/>
            <a:tailEnd/>
          </a:ln>
        </p:spPr>
      </p:pic>
      <p:pic>
        <p:nvPicPr>
          <p:cNvPr id="17414" name="Picture 1"/>
          <p:cNvPicPr>
            <a:picLocks noChangeAspect="1"/>
          </p:cNvPicPr>
          <p:nvPr/>
        </p:nvPicPr>
        <p:blipFill>
          <a:blip r:embed="rId5" cstate="print"/>
          <a:srcRect/>
          <a:stretch>
            <a:fillRect/>
          </a:stretch>
        </p:blipFill>
        <p:spPr bwMode="auto">
          <a:xfrm>
            <a:off x="3113088" y="3141663"/>
            <a:ext cx="1782762" cy="2406650"/>
          </a:xfrm>
          <a:prstGeom prst="rect">
            <a:avLst/>
          </a:prstGeom>
          <a:noFill/>
          <a:ln w="9525">
            <a:noFill/>
            <a:miter lim="800000"/>
            <a:headEnd/>
            <a:tailEnd/>
          </a:ln>
        </p:spPr>
      </p:pic>
      <p:sp>
        <p:nvSpPr>
          <p:cNvPr id="21509" name="TextBox 2"/>
          <p:cNvSpPr txBox="1">
            <a:spLocks noChangeArrowheads="1"/>
          </p:cNvSpPr>
          <p:nvPr/>
        </p:nvSpPr>
        <p:spPr bwMode="auto">
          <a:xfrm>
            <a:off x="1187450" y="5086350"/>
            <a:ext cx="3333750" cy="646113"/>
          </a:xfrm>
          <a:prstGeom prst="rect">
            <a:avLst/>
          </a:prstGeom>
          <a:noFill/>
          <a:ln w="9525">
            <a:noFill/>
            <a:miter lim="800000"/>
            <a:headEnd/>
            <a:tailEnd/>
          </a:ln>
        </p:spPr>
        <p:txBody>
          <a:bodyPr>
            <a:spAutoFit/>
          </a:bodyPr>
          <a:lstStyle/>
          <a:p>
            <a:r>
              <a:rPr lang="en-GB" altLang="en-US" b="1">
                <a:latin typeface="Myriad Pro"/>
              </a:rPr>
              <a:t>Using a Geometer (Listening for the Enemy!)</a:t>
            </a:r>
          </a:p>
        </p:txBody>
      </p:sp>
      <p:sp>
        <p:nvSpPr>
          <p:cNvPr id="21510" name="Rectangle 3"/>
          <p:cNvSpPr>
            <a:spLocks noChangeArrowheads="1"/>
          </p:cNvSpPr>
          <p:nvPr/>
        </p:nvSpPr>
        <p:spPr bwMode="auto">
          <a:xfrm>
            <a:off x="1331913" y="1317625"/>
            <a:ext cx="2132012" cy="646113"/>
          </a:xfrm>
          <a:prstGeom prst="rect">
            <a:avLst/>
          </a:prstGeom>
          <a:noFill/>
          <a:ln w="9525">
            <a:noFill/>
            <a:miter lim="800000"/>
            <a:headEnd/>
            <a:tailEnd/>
          </a:ln>
        </p:spPr>
        <p:txBody>
          <a:bodyPr wrap="none">
            <a:spAutoFit/>
          </a:bodyPr>
          <a:lstStyle/>
          <a:p>
            <a:r>
              <a:rPr lang="en-GB" altLang="en-US" b="1">
                <a:latin typeface="Myriad Pro"/>
              </a:rPr>
              <a:t>Tunnel with spoil</a:t>
            </a:r>
          </a:p>
          <a:p>
            <a:r>
              <a:rPr lang="en-GB" altLang="en-US" b="1">
                <a:latin typeface="Myriad Pro"/>
              </a:rPr>
              <a:t>awaiting collection</a:t>
            </a:r>
          </a:p>
        </p:txBody>
      </p:sp>
      <p:sp>
        <p:nvSpPr>
          <p:cNvPr id="21511" name="Rectangle 4"/>
          <p:cNvSpPr>
            <a:spLocks noChangeArrowheads="1"/>
          </p:cNvSpPr>
          <p:nvPr/>
        </p:nvSpPr>
        <p:spPr bwMode="auto">
          <a:xfrm>
            <a:off x="4956175" y="5013325"/>
            <a:ext cx="3090863" cy="646113"/>
          </a:xfrm>
          <a:prstGeom prst="rect">
            <a:avLst/>
          </a:prstGeom>
          <a:noFill/>
          <a:ln w="9525">
            <a:noFill/>
            <a:miter lim="800000"/>
            <a:headEnd/>
            <a:tailEnd/>
          </a:ln>
        </p:spPr>
        <p:txBody>
          <a:bodyPr wrap="none">
            <a:spAutoFit/>
          </a:bodyPr>
          <a:lstStyle/>
          <a:p>
            <a:pPr algn="r"/>
            <a:r>
              <a:rPr lang="en-GB" altLang="en-US" b="1">
                <a:latin typeface="Myriad Pro"/>
              </a:rPr>
              <a:t>Legacy of a blown mine –</a:t>
            </a:r>
          </a:p>
          <a:p>
            <a:pPr algn="r"/>
            <a:r>
              <a:rPr lang="en-GB" altLang="en-US" b="1">
                <a:latin typeface="Myriad Pro"/>
              </a:rPr>
              <a:t>A crater at the Somme today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7412"/>
                                        </p:tgtEl>
                                      </p:cBhvr>
                                    </p:animEffect>
                                    <p:animScale>
                                      <p:cBhvr>
                                        <p:cTn id="7" dur="250" autoRev="1" fill="hold"/>
                                        <p:tgtEl>
                                          <p:spTgt spid="17412"/>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7414"/>
                                        </p:tgtEl>
                                        <p:attrNameLst>
                                          <p:attrName>r</p:attrName>
                                        </p:attrNameLst>
                                      </p:cBhvr>
                                    </p:animRot>
                                    <p:animRot by="-240000">
                                      <p:cBhvr>
                                        <p:cTn id="12" dur="200" fill="hold">
                                          <p:stCondLst>
                                            <p:cond delay="200"/>
                                          </p:stCondLst>
                                        </p:cTn>
                                        <p:tgtEl>
                                          <p:spTgt spid="17414"/>
                                        </p:tgtEl>
                                        <p:attrNameLst>
                                          <p:attrName>r</p:attrName>
                                        </p:attrNameLst>
                                      </p:cBhvr>
                                    </p:animRot>
                                    <p:animRot by="240000">
                                      <p:cBhvr>
                                        <p:cTn id="13" dur="200" fill="hold">
                                          <p:stCondLst>
                                            <p:cond delay="400"/>
                                          </p:stCondLst>
                                        </p:cTn>
                                        <p:tgtEl>
                                          <p:spTgt spid="17414"/>
                                        </p:tgtEl>
                                        <p:attrNameLst>
                                          <p:attrName>r</p:attrName>
                                        </p:attrNameLst>
                                      </p:cBhvr>
                                    </p:animRot>
                                    <p:animRot by="-240000">
                                      <p:cBhvr>
                                        <p:cTn id="14" dur="200" fill="hold">
                                          <p:stCondLst>
                                            <p:cond delay="600"/>
                                          </p:stCondLst>
                                        </p:cTn>
                                        <p:tgtEl>
                                          <p:spTgt spid="17414"/>
                                        </p:tgtEl>
                                        <p:attrNameLst>
                                          <p:attrName>r</p:attrName>
                                        </p:attrNameLst>
                                      </p:cBhvr>
                                    </p:animRot>
                                    <p:animRot by="120000">
                                      <p:cBhvr>
                                        <p:cTn id="15" dur="200" fill="hold">
                                          <p:stCondLst>
                                            <p:cond delay="800"/>
                                          </p:stCondLst>
                                        </p:cTn>
                                        <p:tgtEl>
                                          <p:spTgt spid="17414"/>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17413"/>
                                        </p:tgtEl>
                                      </p:cBhvr>
                                    </p:animEffect>
                                    <p:animScale>
                                      <p:cBhvr>
                                        <p:cTn id="20" dur="250" autoRev="1" fill="hold"/>
                                        <p:tgtEl>
                                          <p:spTgt spid="174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p:cNvPicPr>
          <p:nvPr/>
        </p:nvPicPr>
        <p:blipFill>
          <a:blip r:embed="rId3" cstate="print"/>
          <a:srcRect/>
          <a:stretch>
            <a:fillRect/>
          </a:stretch>
        </p:blipFill>
        <p:spPr bwMode="auto">
          <a:xfrm>
            <a:off x="1576388" y="2162175"/>
            <a:ext cx="4602162" cy="3335338"/>
          </a:xfrm>
          <a:prstGeom prst="rect">
            <a:avLst/>
          </a:prstGeom>
          <a:noFill/>
          <a:ln w="9525">
            <a:noFill/>
            <a:miter lim="800000"/>
            <a:headEnd/>
            <a:tailEnd/>
          </a:ln>
        </p:spPr>
      </p:pic>
      <p:sp>
        <p:nvSpPr>
          <p:cNvPr id="22531" name="TextBox 3"/>
          <p:cNvSpPr txBox="1">
            <a:spLocks noChangeArrowheads="1"/>
          </p:cNvSpPr>
          <p:nvPr/>
        </p:nvSpPr>
        <p:spPr bwMode="auto">
          <a:xfrm>
            <a:off x="1576388" y="1681163"/>
            <a:ext cx="3606800" cy="368300"/>
          </a:xfrm>
          <a:prstGeom prst="rect">
            <a:avLst/>
          </a:prstGeom>
          <a:noFill/>
          <a:ln w="9525">
            <a:noFill/>
            <a:miter lim="800000"/>
            <a:headEnd/>
            <a:tailEnd/>
          </a:ln>
        </p:spPr>
        <p:txBody>
          <a:bodyPr wrap="none">
            <a:spAutoFit/>
          </a:bodyPr>
          <a:lstStyle/>
          <a:p>
            <a:r>
              <a:rPr lang="en-GB" altLang="en-US" b="1">
                <a:latin typeface="Myriad Pro"/>
              </a:rPr>
              <a:t>Etaples Military Cemetery, France</a:t>
            </a:r>
            <a:endParaRPr lang="en-GB" altLang="en-US">
              <a:latin typeface="Calibri" pitchFamily="34" charset="0"/>
            </a:endParaRPr>
          </a:p>
        </p:txBody>
      </p:sp>
      <p:pic>
        <p:nvPicPr>
          <p:cNvPr id="2" name="Picture 1"/>
          <p:cNvPicPr>
            <a:picLocks noChangeAspect="1"/>
          </p:cNvPicPr>
          <p:nvPr/>
        </p:nvPicPr>
        <p:blipFill>
          <a:blip r:embed="rId4" cstate="print"/>
          <a:stretch>
            <a:fillRect/>
          </a:stretch>
        </p:blipFill>
        <p:spPr>
          <a:xfrm>
            <a:off x="6078538" y="1825625"/>
            <a:ext cx="1655762" cy="1803400"/>
          </a:xfrm>
          <a:prstGeom prst="rect">
            <a:avLst/>
          </a:prstGeom>
          <a:ln w="28575">
            <a:solidFill>
              <a:schemeClr val="bg2">
                <a:lumMod val="25000"/>
              </a:schemeClr>
            </a:solidFill>
          </a:ln>
          <a:effectLst>
            <a:outerShdw blurRad="50800" dist="38100" dir="2700000" algn="tl" rotWithShape="0">
              <a:prstClr val="black">
                <a:alpha val="40000"/>
              </a:prstClr>
            </a:outerShdw>
          </a:effectLst>
        </p:spPr>
      </p:pic>
      <p:sp>
        <p:nvSpPr>
          <p:cNvPr id="22533" name="Rectangle 2"/>
          <p:cNvSpPr>
            <a:spLocks noChangeArrowheads="1"/>
          </p:cNvSpPr>
          <p:nvPr/>
        </p:nvSpPr>
        <p:spPr bwMode="auto">
          <a:xfrm>
            <a:off x="6178550" y="3651250"/>
            <a:ext cx="1514475" cy="646113"/>
          </a:xfrm>
          <a:prstGeom prst="rect">
            <a:avLst/>
          </a:prstGeom>
          <a:noFill/>
          <a:ln w="9525">
            <a:noFill/>
            <a:miter lim="800000"/>
            <a:headEnd/>
            <a:tailEnd/>
          </a:ln>
        </p:spPr>
        <p:txBody>
          <a:bodyPr wrap="none">
            <a:spAutoFit/>
          </a:bodyPr>
          <a:lstStyle/>
          <a:p>
            <a:pPr algn="ctr"/>
            <a:r>
              <a:rPr lang="en-GB" altLang="en-US" b="1">
                <a:latin typeface="Myriad Pro"/>
              </a:rPr>
              <a:t>Victor Cook’s</a:t>
            </a:r>
          </a:p>
          <a:p>
            <a:pPr algn="ctr"/>
            <a:r>
              <a:rPr lang="en-GB" altLang="en-US" b="1">
                <a:latin typeface="Myriad Pro"/>
              </a:rPr>
              <a:t>Grave</a:t>
            </a:r>
            <a:endParaRPr lang="en-GB" altLang="en-US">
              <a:latin typeface="Calibri" pitchFamily="34" charset="0"/>
            </a:endParaRPr>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2"/>
          <p:cNvSpPr txBox="1">
            <a:spLocks noChangeArrowheads="1"/>
          </p:cNvSpPr>
          <p:nvPr/>
        </p:nvSpPr>
        <p:spPr bwMode="auto">
          <a:xfrm>
            <a:off x="2862263" y="1484313"/>
            <a:ext cx="5238750" cy="3694112"/>
          </a:xfrm>
          <a:prstGeom prst="rect">
            <a:avLst/>
          </a:prstGeom>
          <a:noFill/>
          <a:ln w="9525">
            <a:noFill/>
            <a:miter lim="800000"/>
            <a:headEnd/>
            <a:tailEnd/>
          </a:ln>
        </p:spPr>
        <p:txBody>
          <a:bodyPr>
            <a:spAutoFit/>
          </a:bodyPr>
          <a:lstStyle/>
          <a:p>
            <a:r>
              <a:rPr lang="en-GB" altLang="en-US" b="1">
                <a:latin typeface="Myriad Pro"/>
              </a:rPr>
              <a:t>In common with many service personnel of the Great War , Victor Cook  was entitled to:</a:t>
            </a:r>
          </a:p>
          <a:p>
            <a:r>
              <a:rPr lang="en-GB" altLang="en-US" b="1">
                <a:latin typeface="Myriad Pro"/>
              </a:rPr>
              <a:t>  </a:t>
            </a:r>
          </a:p>
          <a:p>
            <a:r>
              <a:rPr lang="en-GB" altLang="en-US" b="1">
                <a:latin typeface="Myriad Pro"/>
              </a:rPr>
              <a:t>The Victory Medal</a:t>
            </a:r>
          </a:p>
          <a:p>
            <a:r>
              <a:rPr lang="en-GB" altLang="en-US" b="1">
                <a:latin typeface="Myriad Pro"/>
              </a:rPr>
              <a:t>(This medal was awarded to those who had been mobilised and served after 4/5</a:t>
            </a:r>
            <a:r>
              <a:rPr lang="en-GB" altLang="en-US" b="1" baseline="30000">
                <a:latin typeface="Myriad Pro"/>
              </a:rPr>
              <a:t>th</a:t>
            </a:r>
            <a:r>
              <a:rPr lang="en-GB" altLang="en-US" b="1">
                <a:latin typeface="Myriad Pro"/>
              </a:rPr>
              <a:t> August 1914 up until 11/12</a:t>
            </a:r>
            <a:r>
              <a:rPr lang="en-GB" altLang="en-US" b="1" baseline="30000">
                <a:latin typeface="Myriad Pro"/>
              </a:rPr>
              <a:t>th</a:t>
            </a:r>
            <a:r>
              <a:rPr lang="en-GB" altLang="en-US" b="1">
                <a:latin typeface="Myriad Pro"/>
              </a:rPr>
              <a:t> November 1918)</a:t>
            </a:r>
          </a:p>
          <a:p>
            <a:endParaRPr lang="en-GB" altLang="en-US" b="1">
              <a:latin typeface="Myriad Pro"/>
            </a:endParaRPr>
          </a:p>
          <a:p>
            <a:endParaRPr lang="en-GB" altLang="en-US" b="1">
              <a:latin typeface="Myriad Pro"/>
            </a:endParaRPr>
          </a:p>
          <a:p>
            <a:endParaRPr lang="en-GB" altLang="en-US" b="1">
              <a:latin typeface="Myriad Pro"/>
            </a:endParaRPr>
          </a:p>
          <a:p>
            <a:r>
              <a:rPr lang="en-GB" altLang="en-US" b="1">
                <a:latin typeface="Myriad Pro"/>
              </a:rPr>
              <a:t>The British War Medal</a:t>
            </a:r>
          </a:p>
          <a:p>
            <a:r>
              <a:rPr lang="en-GB" altLang="en-US" b="1">
                <a:latin typeface="Myriad Pro"/>
              </a:rPr>
              <a:t>(This medal was automatically awarded in the event of death on active service in the Great War)</a:t>
            </a:r>
          </a:p>
        </p:txBody>
      </p:sp>
      <p:pic>
        <p:nvPicPr>
          <p:cNvPr id="23555" name="Picture 1"/>
          <p:cNvPicPr>
            <a:picLocks noChangeAspect="1"/>
          </p:cNvPicPr>
          <p:nvPr/>
        </p:nvPicPr>
        <p:blipFill>
          <a:blip r:embed="rId3" cstate="print"/>
          <a:srcRect/>
          <a:stretch>
            <a:fillRect/>
          </a:stretch>
        </p:blipFill>
        <p:spPr bwMode="auto">
          <a:xfrm>
            <a:off x="1622425" y="1916113"/>
            <a:ext cx="893763" cy="371633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476375" y="1989138"/>
            <a:ext cx="6264275" cy="3170237"/>
          </a:xfrm>
          <a:prstGeom prst="rect">
            <a:avLst/>
          </a:prstGeom>
          <a:noFill/>
          <a:ln w="9525">
            <a:noFill/>
            <a:miter lim="800000"/>
            <a:headEnd/>
            <a:tailEnd/>
          </a:ln>
        </p:spPr>
        <p:txBody>
          <a:bodyPr>
            <a:spAutoFit/>
          </a:bodyPr>
          <a:lstStyle/>
          <a:p>
            <a:pPr algn="ctr"/>
            <a:r>
              <a:rPr lang="en-GB" altLang="en-US" sz="4000" b="1">
                <a:latin typeface="Myriad Pro"/>
              </a:rPr>
              <a:t>Victor Cook - </a:t>
            </a:r>
          </a:p>
          <a:p>
            <a:pPr algn="ctr"/>
            <a:r>
              <a:rPr lang="en-GB" altLang="en-US" sz="4000" b="1">
                <a:latin typeface="Myriad Pro"/>
              </a:rPr>
              <a:t>His part in</a:t>
            </a:r>
          </a:p>
          <a:p>
            <a:pPr algn="ctr"/>
            <a:r>
              <a:rPr lang="en-GB" altLang="en-US" sz="4000" b="1">
                <a:latin typeface="Myriad Pro"/>
              </a:rPr>
              <a:t>The Great War</a:t>
            </a:r>
          </a:p>
          <a:p>
            <a:pPr algn="ctr"/>
            <a:endParaRPr lang="en-GB" altLang="en-US" sz="4000" b="1">
              <a:latin typeface="Myriad Pro"/>
            </a:endParaRPr>
          </a:p>
          <a:p>
            <a:pPr algn="ctr"/>
            <a:r>
              <a:rPr lang="en-GB" altLang="en-US" sz="4000" b="1">
                <a:latin typeface="Myriad Pro"/>
              </a:rPr>
              <a:t>Thank you for listening</a:t>
            </a:r>
          </a:p>
        </p:txBody>
      </p:sp>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286000" y="2205038"/>
            <a:ext cx="4572000" cy="2554287"/>
          </a:xfrm>
          <a:prstGeom prst="rect">
            <a:avLst/>
          </a:prstGeom>
          <a:noFill/>
          <a:ln w="9525">
            <a:noFill/>
            <a:miter lim="800000"/>
            <a:headEnd/>
            <a:tailEnd/>
          </a:ln>
        </p:spPr>
        <p:txBody>
          <a:bodyPr>
            <a:spAutoFit/>
          </a:bodyPr>
          <a:lstStyle/>
          <a:p>
            <a:pPr algn="ctr"/>
            <a:r>
              <a:rPr lang="en-GB" altLang="en-US" sz="4000" b="1">
                <a:latin typeface="Myriad Pro"/>
              </a:rPr>
              <a:t>Victor Cook - </a:t>
            </a:r>
          </a:p>
          <a:p>
            <a:pPr algn="ctr"/>
            <a:r>
              <a:rPr lang="en-GB" altLang="en-US" sz="4000" b="1">
                <a:latin typeface="Myriad Pro"/>
              </a:rPr>
              <a:t>His part in</a:t>
            </a:r>
          </a:p>
          <a:p>
            <a:pPr algn="ctr"/>
            <a:r>
              <a:rPr lang="en-GB" altLang="en-US" sz="4000" b="1">
                <a:latin typeface="Myriad Pro"/>
              </a:rPr>
              <a:t>World War 1</a:t>
            </a:r>
          </a:p>
          <a:p>
            <a:pPr algn="ctr"/>
            <a:r>
              <a:rPr lang="en-GB" altLang="en-US" sz="4000" b="1">
                <a:latin typeface="Myriad Pro"/>
              </a:rPr>
              <a:t>(The Great War)</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p:cNvPicPr>
            <a:picLocks noChangeAspect="1" noChangeArrowheads="1"/>
          </p:cNvPicPr>
          <p:nvPr/>
        </p:nvPicPr>
        <p:blipFill>
          <a:blip r:embed="rId3" cstate="print"/>
          <a:srcRect/>
          <a:stretch>
            <a:fillRect/>
          </a:stretch>
        </p:blipFill>
        <p:spPr bwMode="auto">
          <a:xfrm>
            <a:off x="1187450" y="2670175"/>
            <a:ext cx="6875463" cy="17494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3203575" y="1196975"/>
            <a:ext cx="2825750" cy="338138"/>
          </a:xfrm>
          <a:prstGeom prst="rect">
            <a:avLst/>
          </a:prstGeom>
          <a:noFill/>
          <a:ln w="9525">
            <a:noFill/>
            <a:miter lim="800000"/>
            <a:headEnd/>
            <a:tailEnd/>
          </a:ln>
        </p:spPr>
        <p:txBody>
          <a:bodyPr wrap="none">
            <a:spAutoFit/>
          </a:bodyPr>
          <a:lstStyle/>
          <a:p>
            <a:r>
              <a:rPr lang="en-GB" altLang="en-US" sz="1600" b="1">
                <a:latin typeface="Myriad Pro"/>
              </a:rPr>
              <a:t>THE  WESTERN  FRONT - 1915</a:t>
            </a:r>
          </a:p>
        </p:txBody>
      </p:sp>
      <p:pic>
        <p:nvPicPr>
          <p:cNvPr id="9219" name="Picture 1"/>
          <p:cNvPicPr>
            <a:picLocks noChangeAspect="1"/>
          </p:cNvPicPr>
          <p:nvPr/>
        </p:nvPicPr>
        <p:blipFill>
          <a:blip r:embed="rId3" cstate="print"/>
          <a:srcRect/>
          <a:stretch>
            <a:fillRect/>
          </a:stretch>
        </p:blipFill>
        <p:spPr bwMode="auto">
          <a:xfrm>
            <a:off x="2268538" y="1535113"/>
            <a:ext cx="4279900" cy="4206875"/>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3" cstate="print"/>
          <a:srcRect/>
          <a:stretch>
            <a:fillRect/>
          </a:stretch>
        </p:blipFill>
        <p:spPr bwMode="auto">
          <a:xfrm>
            <a:off x="2268538" y="1844675"/>
            <a:ext cx="5881687" cy="3870325"/>
          </a:xfrm>
          <a:prstGeom prst="rect">
            <a:avLst/>
          </a:prstGeom>
          <a:noFill/>
          <a:ln w="9525">
            <a:noFill/>
            <a:miter lim="800000"/>
            <a:headEnd/>
            <a:tailEnd/>
          </a:ln>
        </p:spPr>
      </p:pic>
      <p:sp>
        <p:nvSpPr>
          <p:cNvPr id="10243" name="TextBox 3"/>
          <p:cNvSpPr txBox="1">
            <a:spLocks noChangeArrowheads="1"/>
          </p:cNvSpPr>
          <p:nvPr/>
        </p:nvSpPr>
        <p:spPr bwMode="auto">
          <a:xfrm>
            <a:off x="4284663" y="1382713"/>
            <a:ext cx="3671887" cy="461962"/>
          </a:xfrm>
          <a:prstGeom prst="rect">
            <a:avLst/>
          </a:prstGeom>
          <a:noFill/>
          <a:ln w="9525">
            <a:noFill/>
            <a:miter lim="800000"/>
            <a:headEnd/>
            <a:tailEnd/>
          </a:ln>
        </p:spPr>
        <p:txBody>
          <a:bodyPr>
            <a:spAutoFit/>
          </a:bodyPr>
          <a:lstStyle/>
          <a:p>
            <a:r>
              <a:rPr lang="en-GB" altLang="en-US" sz="2400" b="1">
                <a:latin typeface="Myriad Pro"/>
              </a:rPr>
              <a:t>The Great War -Recruiting </a:t>
            </a:r>
          </a:p>
        </p:txBody>
      </p:sp>
      <p:pic>
        <p:nvPicPr>
          <p:cNvPr id="10244" name="Picture 2"/>
          <p:cNvPicPr>
            <a:picLocks noChangeAspect="1"/>
          </p:cNvPicPr>
          <p:nvPr/>
        </p:nvPicPr>
        <p:blipFill>
          <a:blip r:embed="rId4" cstate="print"/>
          <a:srcRect/>
          <a:stretch>
            <a:fillRect/>
          </a:stretch>
        </p:blipFill>
        <p:spPr bwMode="auto">
          <a:xfrm>
            <a:off x="1187450" y="1412875"/>
            <a:ext cx="3030538" cy="40005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3203575" y="1196975"/>
            <a:ext cx="2825750" cy="338138"/>
          </a:xfrm>
          <a:prstGeom prst="rect">
            <a:avLst/>
          </a:prstGeom>
          <a:noFill/>
          <a:ln w="9525">
            <a:noFill/>
            <a:miter lim="800000"/>
            <a:headEnd/>
            <a:tailEnd/>
          </a:ln>
        </p:spPr>
        <p:txBody>
          <a:bodyPr wrap="none">
            <a:spAutoFit/>
          </a:bodyPr>
          <a:lstStyle/>
          <a:p>
            <a:r>
              <a:rPr lang="en-GB" altLang="en-US" sz="1600" b="1">
                <a:latin typeface="Myriad Pro"/>
              </a:rPr>
              <a:t>THE  WESTERN  FRONT - 1915</a:t>
            </a:r>
          </a:p>
        </p:txBody>
      </p:sp>
      <p:pic>
        <p:nvPicPr>
          <p:cNvPr id="11267" name="Picture 1"/>
          <p:cNvPicPr>
            <a:picLocks noChangeAspect="1"/>
          </p:cNvPicPr>
          <p:nvPr/>
        </p:nvPicPr>
        <p:blipFill>
          <a:blip r:embed="rId3" cstate="print"/>
          <a:srcRect/>
          <a:stretch>
            <a:fillRect/>
          </a:stretch>
        </p:blipFill>
        <p:spPr bwMode="auto">
          <a:xfrm>
            <a:off x="2473325" y="1547813"/>
            <a:ext cx="4186238" cy="4113212"/>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2224088" y="1362075"/>
            <a:ext cx="4773612" cy="584200"/>
          </a:xfrm>
          <a:prstGeom prst="rect">
            <a:avLst/>
          </a:prstGeom>
          <a:noFill/>
          <a:ln w="9525">
            <a:noFill/>
            <a:miter lim="800000"/>
            <a:headEnd/>
            <a:tailEnd/>
          </a:ln>
        </p:spPr>
        <p:txBody>
          <a:bodyPr wrap="none">
            <a:spAutoFit/>
          </a:bodyPr>
          <a:lstStyle/>
          <a:p>
            <a:pPr algn="ctr"/>
            <a:r>
              <a:rPr lang="en-GB" altLang="en-US" sz="1600" b="1">
                <a:latin typeface="Myriad Pro"/>
              </a:rPr>
              <a:t>SOUTHERN  PART OF THE  WESTERN  FRONT – 1915</a:t>
            </a:r>
          </a:p>
          <a:p>
            <a:pPr algn="ctr"/>
            <a:r>
              <a:rPr lang="en-GB" altLang="en-US" sz="1600" b="1">
                <a:latin typeface="Myriad Pro"/>
              </a:rPr>
              <a:t>(THE SOMME BATTLEFIELD)</a:t>
            </a:r>
          </a:p>
        </p:txBody>
      </p:sp>
      <p:pic>
        <p:nvPicPr>
          <p:cNvPr id="12291" name="Picture 1"/>
          <p:cNvPicPr>
            <a:picLocks noChangeAspect="1"/>
          </p:cNvPicPr>
          <p:nvPr/>
        </p:nvPicPr>
        <p:blipFill>
          <a:blip r:embed="rId3" cstate="print"/>
          <a:srcRect/>
          <a:stretch>
            <a:fillRect/>
          </a:stretch>
        </p:blipFill>
        <p:spPr bwMode="auto">
          <a:xfrm>
            <a:off x="1754188" y="2133600"/>
            <a:ext cx="5635625" cy="309245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3" cstate="print"/>
          <a:srcRect/>
          <a:stretch>
            <a:fillRect/>
          </a:stretch>
        </p:blipFill>
        <p:spPr bwMode="auto">
          <a:xfrm>
            <a:off x="2355850" y="1412875"/>
            <a:ext cx="5672138" cy="4306888"/>
          </a:xfrm>
          <a:prstGeom prst="rect">
            <a:avLst/>
          </a:prstGeom>
          <a:noFill/>
          <a:ln w="9525">
            <a:noFill/>
            <a:miter lim="800000"/>
            <a:headEnd/>
            <a:tailEnd/>
          </a:ln>
        </p:spPr>
      </p:pic>
      <p:sp>
        <p:nvSpPr>
          <p:cNvPr id="13315" name="TextBox 2"/>
          <p:cNvSpPr txBox="1">
            <a:spLocks noChangeArrowheads="1"/>
          </p:cNvSpPr>
          <p:nvPr/>
        </p:nvSpPr>
        <p:spPr bwMode="auto">
          <a:xfrm>
            <a:off x="900113" y="2708275"/>
            <a:ext cx="1511300" cy="2308225"/>
          </a:xfrm>
          <a:prstGeom prst="rect">
            <a:avLst/>
          </a:prstGeom>
          <a:noFill/>
          <a:ln w="9525">
            <a:noFill/>
            <a:miter lim="800000"/>
            <a:headEnd/>
            <a:tailEnd/>
          </a:ln>
        </p:spPr>
        <p:txBody>
          <a:bodyPr>
            <a:spAutoFit/>
          </a:bodyPr>
          <a:lstStyle/>
          <a:p>
            <a:pPr algn="ctr"/>
            <a:r>
              <a:rPr lang="en-GB" altLang="en-US" b="1">
                <a:latin typeface="Myriad Pro"/>
              </a:rPr>
              <a:t>The devastation</a:t>
            </a:r>
          </a:p>
          <a:p>
            <a:pPr algn="ctr"/>
            <a:r>
              <a:rPr lang="en-GB" altLang="en-US" b="1">
                <a:latin typeface="Myriad Pro"/>
              </a:rPr>
              <a:t>after the </a:t>
            </a:r>
          </a:p>
          <a:p>
            <a:pPr algn="ctr"/>
            <a:r>
              <a:rPr lang="en-GB" altLang="en-US" b="1">
                <a:latin typeface="Myriad Pro"/>
              </a:rPr>
              <a:t>Battle of the Somme </a:t>
            </a:r>
          </a:p>
          <a:p>
            <a:pPr algn="ctr"/>
            <a:r>
              <a:rPr lang="en-GB" altLang="en-US" b="1">
                <a:latin typeface="Myriad Pro"/>
              </a:rPr>
              <a:t>On the</a:t>
            </a:r>
          </a:p>
          <a:p>
            <a:pPr algn="ctr"/>
            <a:r>
              <a:rPr lang="en-GB" altLang="en-US" b="1">
                <a:latin typeface="Myriad Pro"/>
              </a:rPr>
              <a:t>Western Front</a:t>
            </a:r>
          </a:p>
        </p:txBody>
      </p:sp>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3" cstate="print"/>
          <a:srcRect/>
          <a:stretch>
            <a:fillRect/>
          </a:stretch>
        </p:blipFill>
        <p:spPr bwMode="auto">
          <a:xfrm>
            <a:off x="2987675" y="1327150"/>
            <a:ext cx="4948238" cy="3692525"/>
          </a:xfrm>
          <a:prstGeom prst="rect">
            <a:avLst/>
          </a:prstGeom>
          <a:noFill/>
          <a:ln w="9525">
            <a:noFill/>
            <a:miter lim="800000"/>
            <a:headEnd/>
            <a:tailEnd/>
          </a:ln>
        </p:spPr>
      </p:pic>
      <p:sp>
        <p:nvSpPr>
          <p:cNvPr id="14339" name="TextBox 3"/>
          <p:cNvSpPr txBox="1">
            <a:spLocks noChangeArrowheads="1"/>
          </p:cNvSpPr>
          <p:nvPr/>
        </p:nvSpPr>
        <p:spPr bwMode="auto">
          <a:xfrm>
            <a:off x="3876675" y="5157788"/>
            <a:ext cx="4046538" cy="369887"/>
          </a:xfrm>
          <a:prstGeom prst="rect">
            <a:avLst/>
          </a:prstGeom>
          <a:noFill/>
          <a:ln w="9525">
            <a:noFill/>
            <a:miter lim="800000"/>
            <a:headEnd/>
            <a:tailEnd/>
          </a:ln>
        </p:spPr>
        <p:txBody>
          <a:bodyPr>
            <a:spAutoFit/>
          </a:bodyPr>
          <a:lstStyle/>
          <a:p>
            <a:r>
              <a:rPr lang="en-GB" altLang="en-US" b="1">
                <a:latin typeface="Myriad Pro"/>
              </a:rPr>
              <a:t>ASC Transport on the way to the Front</a:t>
            </a:r>
          </a:p>
        </p:txBody>
      </p:sp>
      <p:sp>
        <p:nvSpPr>
          <p:cNvPr id="14340" name="TextBox 6"/>
          <p:cNvSpPr txBox="1">
            <a:spLocks noChangeArrowheads="1"/>
          </p:cNvSpPr>
          <p:nvPr/>
        </p:nvSpPr>
        <p:spPr bwMode="auto">
          <a:xfrm>
            <a:off x="1250950" y="1773238"/>
            <a:ext cx="1657350" cy="922337"/>
          </a:xfrm>
          <a:prstGeom prst="rect">
            <a:avLst/>
          </a:prstGeom>
          <a:noFill/>
          <a:ln w="9525">
            <a:noFill/>
            <a:miter lim="800000"/>
            <a:headEnd/>
            <a:tailEnd/>
          </a:ln>
        </p:spPr>
        <p:txBody>
          <a:bodyPr>
            <a:spAutoFit/>
          </a:bodyPr>
          <a:lstStyle/>
          <a:p>
            <a:pPr algn="ctr"/>
            <a:r>
              <a:rPr lang="en-GB" altLang="en-US" b="1">
                <a:latin typeface="Myriad Pro"/>
              </a:rPr>
              <a:t>M/317823 </a:t>
            </a:r>
          </a:p>
          <a:p>
            <a:pPr algn="ctr"/>
            <a:r>
              <a:rPr lang="en-GB" altLang="en-US" b="1">
                <a:latin typeface="Myriad Pro"/>
              </a:rPr>
              <a:t>Private V Cook </a:t>
            </a:r>
          </a:p>
          <a:p>
            <a:pPr algn="ctr"/>
            <a:r>
              <a:rPr lang="en-GB" altLang="en-US" b="1">
                <a:latin typeface="Myriad Pro"/>
              </a:rPr>
              <a:t>ASC</a:t>
            </a:r>
          </a:p>
        </p:txBody>
      </p:sp>
      <p:pic>
        <p:nvPicPr>
          <p:cNvPr id="2" name="Picture 1"/>
          <p:cNvPicPr>
            <a:picLocks noChangeAspect="1"/>
          </p:cNvPicPr>
          <p:nvPr/>
        </p:nvPicPr>
        <p:blipFill>
          <a:blip r:embed="rId4" cstate="print"/>
          <a:stretch>
            <a:fillRect/>
          </a:stretch>
        </p:blipFill>
        <p:spPr>
          <a:xfrm>
            <a:off x="1349375" y="3178175"/>
            <a:ext cx="2403475" cy="2401888"/>
          </a:xfrm>
          <a:prstGeom prst="rect">
            <a:avLst/>
          </a:prstGeom>
          <a:ln w="28575">
            <a:solidFill>
              <a:srgbClr val="0070C0"/>
            </a:solidFill>
          </a:ln>
          <a:effectLst>
            <a:outerShdw blurRad="190500" algn="tl" rotWithShape="0">
              <a:srgbClr val="000000">
                <a:alpha val="70000"/>
              </a:srgbClr>
            </a:outerShdw>
          </a:effectLst>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2046</Words>
  <Application>Microsoft Office PowerPoint</Application>
  <PresentationFormat>On-screen Show (4:3)</PresentationFormat>
  <Paragraphs>121</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Arial</vt:lpstr>
      <vt:lpstr>Myriad Pro</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dc:creator>
  <cp:lastModifiedBy>Linda Moffatt</cp:lastModifiedBy>
  <cp:revision>91</cp:revision>
  <dcterms:created xsi:type="dcterms:W3CDTF">2014-06-11T08:44:35Z</dcterms:created>
  <dcterms:modified xsi:type="dcterms:W3CDTF">2015-12-15T21:18:09Z</dcterms:modified>
</cp:coreProperties>
</file>